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52"/>
  </p:notesMasterIdLst>
  <p:handoutMasterIdLst>
    <p:handoutMasterId r:id="rId53"/>
  </p:handoutMasterIdLst>
  <p:sldIdLst>
    <p:sldId id="256" r:id="rId2"/>
    <p:sldId id="257" r:id="rId3"/>
    <p:sldId id="319" r:id="rId4"/>
    <p:sldId id="323" r:id="rId5"/>
    <p:sldId id="259" r:id="rId6"/>
    <p:sldId id="404" r:id="rId7"/>
    <p:sldId id="366" r:id="rId8"/>
    <p:sldId id="405" r:id="rId9"/>
    <p:sldId id="367" r:id="rId10"/>
    <p:sldId id="368" r:id="rId11"/>
    <p:sldId id="369" r:id="rId12"/>
    <p:sldId id="370" r:id="rId13"/>
    <p:sldId id="371" r:id="rId14"/>
    <p:sldId id="372" r:id="rId15"/>
    <p:sldId id="373" r:id="rId16"/>
    <p:sldId id="406" r:id="rId17"/>
    <p:sldId id="374" r:id="rId18"/>
    <p:sldId id="375" r:id="rId19"/>
    <p:sldId id="376" r:id="rId20"/>
    <p:sldId id="377" r:id="rId21"/>
    <p:sldId id="378" r:id="rId22"/>
    <p:sldId id="407" r:id="rId23"/>
    <p:sldId id="379" r:id="rId24"/>
    <p:sldId id="380" r:id="rId25"/>
    <p:sldId id="381" r:id="rId26"/>
    <p:sldId id="382" r:id="rId27"/>
    <p:sldId id="383" r:id="rId28"/>
    <p:sldId id="408" r:id="rId29"/>
    <p:sldId id="384" r:id="rId30"/>
    <p:sldId id="385" r:id="rId31"/>
    <p:sldId id="386" r:id="rId32"/>
    <p:sldId id="387" r:id="rId33"/>
    <p:sldId id="388" r:id="rId34"/>
    <p:sldId id="389" r:id="rId35"/>
    <p:sldId id="390" r:id="rId36"/>
    <p:sldId id="391" r:id="rId37"/>
    <p:sldId id="409" r:id="rId38"/>
    <p:sldId id="392" r:id="rId39"/>
    <p:sldId id="393" r:id="rId40"/>
    <p:sldId id="394" r:id="rId41"/>
    <p:sldId id="395" r:id="rId42"/>
    <p:sldId id="396" r:id="rId43"/>
    <p:sldId id="397" r:id="rId44"/>
    <p:sldId id="398" r:id="rId45"/>
    <p:sldId id="399" r:id="rId46"/>
    <p:sldId id="400" r:id="rId47"/>
    <p:sldId id="401" r:id="rId48"/>
    <p:sldId id="402" r:id="rId49"/>
    <p:sldId id="403" r:id="rId50"/>
    <p:sldId id="316" r:id="rId51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00CC00"/>
    <a:srgbClr val="0033CC"/>
    <a:srgbClr val="B500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6" autoAdjust="0"/>
  </p:normalViewPr>
  <p:slideViewPr>
    <p:cSldViewPr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5252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07" tIns="45295" rIns="92207" bIns="452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60419" name="Rectangle 3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90625" y="703263"/>
            <a:ext cx="4630738" cy="3473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15144426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A6B7769-659F-4FAB-AC5A-D01838CA3F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12337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D3F99-0543-4C8C-9650-2362E889DE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4573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D9374-E693-40D3-B264-01A6EC1F60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30360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C6A9C-0410-430B-881C-BE56D61567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2078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2317110-1DDA-49D3-A606-D2755F9D37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78191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92F54EC-BC82-482B-A6FD-69CD8D5E7A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6494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04E0B58-506A-4F57-B566-D7AC70EE51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6992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4BDDB-8DFA-4FD2-A40F-ACD4665E38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1686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E2D2013-BFC4-4562-BE06-23A8E8427B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8312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03B23-8B65-4B45-B516-1B94047F7D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0831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 smtClean="0"/>
            </a:lvl1pPr>
          </a:lstStyle>
          <a:p>
            <a:pPr>
              <a:defRPr/>
            </a:pPr>
            <a:fld id="{45E6DFA3-5657-486C-9C8C-F774DA1527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6165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F9464D5-575A-4082-A2DC-88A3B7847A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2" r:id="rId2"/>
    <p:sldLayoutId id="2147483697" r:id="rId3"/>
    <p:sldLayoutId id="2147483698" r:id="rId4"/>
    <p:sldLayoutId id="2147483699" r:id="rId5"/>
    <p:sldLayoutId id="2147483693" r:id="rId6"/>
    <p:sldLayoutId id="2147483700" r:id="rId7"/>
    <p:sldLayoutId id="2147483694" r:id="rId8"/>
    <p:sldLayoutId id="2147483701" r:id="rId9"/>
    <p:sldLayoutId id="2147483695" r:id="rId10"/>
    <p:sldLayoutId id="214748370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fontAlgn="base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fontAlgn="base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533400" y="609600"/>
            <a:ext cx="7696200" cy="34290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4000" b="1" smtClean="0">
                <a:solidFill>
                  <a:schemeClr val="tx1"/>
                </a:solidFill>
              </a:rPr>
              <a:t>INDUSTRIAL HYGIENE </a:t>
            </a:r>
            <a:r>
              <a:rPr lang="en-US" altLang="en-US" sz="4000" b="1" smtClean="0">
                <a:solidFill>
                  <a:schemeClr val="accent1"/>
                </a:solidFill>
              </a:rPr>
              <a:t> </a:t>
            </a:r>
            <a:br>
              <a:rPr lang="en-US" altLang="en-US" sz="4000" b="1" smtClean="0">
                <a:solidFill>
                  <a:schemeClr val="accent1"/>
                </a:solidFill>
              </a:rPr>
            </a:br>
            <a:r>
              <a:rPr lang="en-US" altLang="en-US" sz="4000" b="1" smtClean="0">
                <a:solidFill>
                  <a:schemeClr val="accent1"/>
                </a:solidFill>
              </a:rPr>
              <a:t/>
            </a:r>
            <a:br>
              <a:rPr lang="en-US" altLang="en-US" sz="4000" b="1" smtClean="0">
                <a:solidFill>
                  <a:schemeClr val="accent1"/>
                </a:solidFill>
              </a:rPr>
            </a:br>
            <a:r>
              <a:rPr lang="en-US" altLang="en-US" sz="4000" b="1" smtClean="0">
                <a:solidFill>
                  <a:schemeClr val="accent1"/>
                </a:solidFill>
              </a:rPr>
              <a:t>DIRECT-READING INSTRUMENTS FOR GASES, VAPORS, AND AEROSOLS</a:t>
            </a:r>
            <a:endParaRPr lang="en-US" altLang="en-US" b="1" smtClean="0">
              <a:solidFill>
                <a:schemeClr val="accent1"/>
              </a:solidFill>
            </a:endParaRPr>
          </a:p>
        </p:txBody>
      </p:sp>
      <p:sp>
        <p:nvSpPr>
          <p:cNvPr id="9219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52400" y="4495800"/>
            <a:ext cx="8610600" cy="16002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342900" indent="-342900"/>
            <a:r>
              <a:rPr lang="en-US" altLang="en-US" b="1" smtClean="0"/>
              <a:t>UNIVERSITY OF HOUSTON - CLEAR LAKE</a:t>
            </a:r>
          </a:p>
          <a:p>
            <a:pPr marL="342900" indent="-342900"/>
            <a:r>
              <a:rPr lang="en-US" altLang="en-US" b="1" smtClean="0"/>
              <a:t>2015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457200"/>
            <a:ext cx="8510588" cy="9906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sz="4000" b="1" smtClean="0"/>
              <a:t>   DIRECT-READING UNIT USES	</a:t>
            </a:r>
          </a:p>
        </p:txBody>
      </p:sp>
      <p:sp>
        <p:nvSpPr>
          <p:cNvPr id="18435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152400" y="1524000"/>
            <a:ext cx="8540750" cy="53340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algn="just">
              <a:buFont typeface="Wingdings" pitchFamily="2" charset="2"/>
              <a:buNone/>
            </a:pPr>
            <a:r>
              <a:rPr lang="en-US" altLang="en-US" b="1" smtClean="0"/>
              <a:t>	With traditional integrated sampling methods, direct-reading instruments can be used to </a:t>
            </a:r>
            <a:r>
              <a:rPr lang="en-US" altLang="en-US" b="1" smtClean="0">
                <a:solidFill>
                  <a:srgbClr val="B50069"/>
                </a:solidFill>
              </a:rPr>
              <a:t>develop personal sampling strategies and for obtaining a comprehensive exposure evaluation</a:t>
            </a:r>
            <a:r>
              <a:rPr lang="en-US" altLang="en-US" b="1" smtClean="0"/>
              <a:t>.  </a:t>
            </a:r>
          </a:p>
          <a:p>
            <a:pPr algn="just">
              <a:buFont typeface="Wingdings" pitchFamily="2" charset="2"/>
              <a:buNone/>
            </a:pPr>
            <a:r>
              <a:rPr lang="en-US" altLang="en-US" b="1" smtClean="0">
                <a:solidFill>
                  <a:srgbClr val="0070C0"/>
                </a:solidFill>
              </a:rPr>
              <a:t>	Conduct an initial screening survey; document types of contaminants; and, the range of concentrations in the air.  </a:t>
            </a:r>
          </a:p>
          <a:p>
            <a:pPr algn="just">
              <a:buFont typeface="Wingdings" pitchFamily="2" charset="2"/>
              <a:buNone/>
            </a:pPr>
            <a:r>
              <a:rPr lang="en-US" altLang="en-US" b="1" smtClean="0"/>
              <a:t>	Estimate </a:t>
            </a:r>
            <a:r>
              <a:rPr lang="en-US" altLang="en-US" b="1" smtClean="0">
                <a:solidFill>
                  <a:srgbClr val="00CC00"/>
                </a:solidFill>
              </a:rPr>
              <a:t>peak exposures</a:t>
            </a:r>
            <a:r>
              <a:rPr lang="en-US" altLang="en-US" b="1" smtClean="0"/>
              <a:t> in breathing zone.  </a:t>
            </a:r>
          </a:p>
          <a:p>
            <a:pPr algn="just">
              <a:buFont typeface="Wingdings" pitchFamily="2" charset="2"/>
              <a:buNone/>
            </a:pPr>
            <a:r>
              <a:rPr lang="en-US" altLang="en-US" b="1" smtClean="0"/>
              <a:t>	Evaluate </a:t>
            </a:r>
            <a:r>
              <a:rPr lang="en-US" altLang="en-US" b="1" smtClean="0">
                <a:solidFill>
                  <a:srgbClr val="00CC00"/>
                </a:solidFill>
              </a:rPr>
              <a:t>effectiveness of control measures</a:t>
            </a:r>
            <a:r>
              <a:rPr lang="en-US" altLang="en-US" b="1" smtClean="0"/>
              <a:t>.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304800"/>
            <a:ext cx="8510588" cy="9906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b="1" smtClean="0"/>
              <a:t>   UNIT SELECTION	</a:t>
            </a:r>
          </a:p>
        </p:txBody>
      </p:sp>
      <p:sp>
        <p:nvSpPr>
          <p:cNvPr id="19459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228600" y="1447800"/>
            <a:ext cx="8540750" cy="49530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algn="just">
              <a:buFont typeface="Wingdings" pitchFamily="2" charset="2"/>
              <a:buNone/>
            </a:pPr>
            <a:r>
              <a:rPr lang="en-US" altLang="en-US" b="1" smtClean="0"/>
              <a:t>	Selection of appropriate direct-reading instrument </a:t>
            </a:r>
            <a:r>
              <a:rPr lang="en-US" altLang="en-US" b="1" smtClean="0">
                <a:solidFill>
                  <a:srgbClr val="B50069"/>
                </a:solidFill>
              </a:rPr>
              <a:t>depends on application for use</a:t>
            </a:r>
            <a:r>
              <a:rPr lang="en-US" altLang="en-US" b="1" smtClean="0"/>
              <a:t>.  </a:t>
            </a:r>
          </a:p>
          <a:p>
            <a:pPr algn="just">
              <a:buFont typeface="Wingdings" pitchFamily="2" charset="2"/>
              <a:buNone/>
            </a:pPr>
            <a:r>
              <a:rPr lang="en-US" altLang="en-US" b="1" smtClean="0"/>
              <a:t>	For gases and vapors, </a:t>
            </a:r>
            <a:r>
              <a:rPr lang="en-US" altLang="en-US" b="1" smtClean="0">
                <a:solidFill>
                  <a:srgbClr val="0070C0"/>
                </a:solidFill>
              </a:rPr>
              <a:t>consider high selectivity and to detect and quantify target chemical </a:t>
            </a:r>
            <a:r>
              <a:rPr lang="en-US" altLang="en-US" b="1" smtClean="0"/>
              <a:t>in a specific concentration range.  </a:t>
            </a:r>
          </a:p>
          <a:p>
            <a:pPr algn="just">
              <a:buFont typeface="Wingdings" pitchFamily="2" charset="2"/>
              <a:buNone/>
            </a:pPr>
            <a:r>
              <a:rPr lang="en-US" altLang="en-US" b="1" smtClean="0"/>
              <a:t>	Other factors:  </a:t>
            </a:r>
            <a:r>
              <a:rPr lang="en-US" altLang="en-US" b="1" smtClean="0">
                <a:solidFill>
                  <a:srgbClr val="00CC00"/>
                </a:solidFill>
              </a:rPr>
              <a:t>price; portability; weight; size; battery operation and life; and, requirements for personnel training</a:t>
            </a:r>
            <a:r>
              <a:rPr lang="en-US" altLang="en-US" b="1" smtClean="0"/>
              <a:t>.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304800"/>
            <a:ext cx="8510588" cy="9906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b="1" smtClean="0"/>
              <a:t>   OTHER CONSIDERATIONS</a:t>
            </a:r>
          </a:p>
        </p:txBody>
      </p:sp>
      <p:sp>
        <p:nvSpPr>
          <p:cNvPr id="20483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152400" y="1447800"/>
            <a:ext cx="8610600" cy="52578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algn="just">
              <a:buFont typeface="Wingdings" pitchFamily="2" charset="2"/>
              <a:buNone/>
            </a:pPr>
            <a:r>
              <a:rPr lang="en-US" altLang="en-US" b="1" smtClean="0"/>
              <a:t>	Understand </a:t>
            </a:r>
            <a:r>
              <a:rPr lang="en-US" altLang="en-US" b="1" smtClean="0">
                <a:solidFill>
                  <a:srgbClr val="B50069"/>
                </a:solidFill>
              </a:rPr>
              <a:t>limitations and conditions</a:t>
            </a:r>
            <a:r>
              <a:rPr lang="en-US" altLang="en-US" b="1" smtClean="0"/>
              <a:t> for   affect performance, calibration, and maintenance with result interpretation.  </a:t>
            </a:r>
          </a:p>
          <a:p>
            <a:pPr algn="just">
              <a:buFont typeface="Wingdings" pitchFamily="2" charset="2"/>
              <a:buNone/>
            </a:pPr>
            <a:r>
              <a:rPr lang="en-US" altLang="en-US" b="1" smtClean="0"/>
              <a:t>	</a:t>
            </a:r>
            <a:r>
              <a:rPr lang="en-US" altLang="en-US" b="1" smtClean="0">
                <a:solidFill>
                  <a:srgbClr val="0070C0"/>
                </a:solidFill>
              </a:rPr>
              <a:t>Affected by </a:t>
            </a:r>
            <a:r>
              <a:rPr lang="en-US" altLang="en-US" b="1" smtClean="0"/>
              <a:t>interferences; environmental conditions (e.g. temperature; humidity; altitude/elevation; barometric pressure; presence of particulates; oxygen concentrations; electromagnetic fields, etc.).  </a:t>
            </a:r>
          </a:p>
          <a:p>
            <a:pPr algn="just">
              <a:buFont typeface="Wingdings" pitchFamily="2" charset="2"/>
              <a:buNone/>
            </a:pPr>
            <a:endParaRPr lang="en-US" altLang="en-US" b="1" smtClean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304800"/>
            <a:ext cx="8510588" cy="8382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b="1" smtClean="0"/>
              <a:t>   SOURCES OF ERROR</a:t>
            </a:r>
          </a:p>
        </p:txBody>
      </p:sp>
      <p:sp>
        <p:nvSpPr>
          <p:cNvPr id="21507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152400" y="1447800"/>
            <a:ext cx="8540750" cy="48006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algn="just">
              <a:buFont typeface="Wingdings" pitchFamily="2" charset="2"/>
              <a:buNone/>
            </a:pPr>
            <a:r>
              <a:rPr lang="en-US" altLang="en-US" b="1" smtClean="0"/>
              <a:t>	Minimize sources of error through proper </a:t>
            </a:r>
            <a:r>
              <a:rPr lang="en-US" altLang="en-US" b="1" smtClean="0">
                <a:solidFill>
                  <a:srgbClr val="B50069"/>
                </a:solidFill>
              </a:rPr>
              <a:t>quality control</a:t>
            </a:r>
            <a:r>
              <a:rPr lang="en-US" altLang="en-US" b="1" smtClean="0"/>
              <a:t>.  Instruments require</a:t>
            </a:r>
            <a:r>
              <a:rPr lang="en-US" altLang="en-US" b="1" smtClean="0">
                <a:solidFill>
                  <a:srgbClr val="0070C0"/>
                </a:solidFill>
              </a:rPr>
              <a:t> calibration </a:t>
            </a:r>
            <a:r>
              <a:rPr lang="en-US" altLang="en-US" b="1" smtClean="0"/>
              <a:t>before use for comparison to known concentrations (e.g. multi-point calibration).  </a:t>
            </a:r>
          </a:p>
          <a:p>
            <a:pPr algn="just">
              <a:buFont typeface="Wingdings" pitchFamily="2" charset="2"/>
              <a:buNone/>
            </a:pPr>
            <a:r>
              <a:rPr lang="en-US" altLang="en-US" b="1" smtClean="0"/>
              <a:t>	Interferences can result in false-positive or false-negative results by impacting collection, detection, or quantification of contaminants.   </a:t>
            </a:r>
          </a:p>
          <a:p>
            <a:pPr algn="just">
              <a:buFont typeface="Wingdings" pitchFamily="2" charset="2"/>
              <a:buNone/>
            </a:pPr>
            <a:endParaRPr lang="en-US" altLang="en-US" b="1" smtClean="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304800"/>
            <a:ext cx="8510588" cy="8382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b="1" smtClean="0"/>
              <a:t>   AEROSOL MEASUREMENTS</a:t>
            </a:r>
          </a:p>
        </p:txBody>
      </p:sp>
      <p:sp>
        <p:nvSpPr>
          <p:cNvPr id="22531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228600" y="1524000"/>
            <a:ext cx="8464550" cy="53340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algn="just">
              <a:buFont typeface="Wingdings" pitchFamily="2" charset="2"/>
              <a:buNone/>
            </a:pPr>
            <a:r>
              <a:rPr lang="en-US" altLang="en-US" b="1" smtClean="0"/>
              <a:t>	</a:t>
            </a:r>
            <a:r>
              <a:rPr lang="en-US" altLang="en-US" b="1" smtClean="0">
                <a:solidFill>
                  <a:srgbClr val="B50069"/>
                </a:solidFill>
              </a:rPr>
              <a:t>Measurement affected by various factors</a:t>
            </a:r>
            <a:r>
              <a:rPr lang="en-US" altLang="en-US" b="1" smtClean="0"/>
              <a:t>: particle size and shape; particle settling velocity; wind currents, and sampling flow rates.  </a:t>
            </a:r>
            <a:r>
              <a:rPr lang="en-US" altLang="en-US" b="1" smtClean="0">
                <a:solidFill>
                  <a:srgbClr val="0070C0"/>
                </a:solidFill>
              </a:rPr>
              <a:t>Calibration necessary</a:t>
            </a:r>
            <a:r>
              <a:rPr lang="en-US" altLang="en-US" b="1" smtClean="0"/>
              <a:t>.  </a:t>
            </a:r>
          </a:p>
          <a:p>
            <a:pPr algn="just">
              <a:buFont typeface="Wingdings" pitchFamily="2" charset="2"/>
              <a:buNone/>
            </a:pPr>
            <a:r>
              <a:rPr lang="en-US" altLang="en-US" b="1" smtClean="0"/>
              <a:t>	For potentially explosive atmospheres, 	-	</a:t>
            </a:r>
            <a:r>
              <a:rPr lang="en-US" altLang="en-US" b="1" smtClean="0">
                <a:solidFill>
                  <a:srgbClr val="00CC00"/>
                </a:solidFill>
              </a:rPr>
              <a:t>intrinsically safe</a:t>
            </a:r>
            <a:r>
              <a:rPr lang="en-US" altLang="en-US" b="1" smtClean="0"/>
              <a:t> (not release thermal or electrical energy that may cause ignition of hazardous chemicals), or 	</a:t>
            </a:r>
          </a:p>
          <a:p>
            <a:pPr algn="just">
              <a:buFont typeface="Wingdings" pitchFamily="2" charset="2"/>
              <a:buNone/>
            </a:pPr>
            <a:r>
              <a:rPr lang="en-US" altLang="en-US" b="1" smtClean="0"/>
              <a:t>		-	</a:t>
            </a:r>
            <a:r>
              <a:rPr lang="en-US" altLang="en-US" b="1" smtClean="0">
                <a:solidFill>
                  <a:srgbClr val="00CC00"/>
                </a:solidFill>
              </a:rPr>
              <a:t>explosion-proof</a:t>
            </a:r>
            <a:r>
              <a:rPr lang="en-US" altLang="en-US" b="1" smtClean="0"/>
              <a:t> (contains chamber to withstand explosion).      </a:t>
            </a:r>
          </a:p>
          <a:p>
            <a:pPr algn="just">
              <a:buFont typeface="Wingdings" pitchFamily="2" charset="2"/>
              <a:buNone/>
            </a:pPr>
            <a:endParaRPr lang="en-US" altLang="en-US" b="1" smtClean="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304800"/>
            <a:ext cx="8510588" cy="8382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sz="4000" b="1" smtClean="0"/>
              <a:t> ELECTROCHEMICAL SENSORS</a:t>
            </a:r>
          </a:p>
        </p:txBody>
      </p:sp>
      <p:sp>
        <p:nvSpPr>
          <p:cNvPr id="23555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152400" y="1600200"/>
            <a:ext cx="8540750" cy="48768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algn="just">
              <a:buFont typeface="Wingdings" pitchFamily="2" charset="2"/>
              <a:buNone/>
            </a:pPr>
            <a:r>
              <a:rPr lang="en-US" altLang="en-US" b="1" smtClean="0"/>
              <a:t>	Instruments for monitoring </a:t>
            </a:r>
            <a:r>
              <a:rPr lang="en-US" altLang="en-US" b="1" smtClean="0">
                <a:solidFill>
                  <a:srgbClr val="B50069"/>
                </a:solidFill>
              </a:rPr>
              <a:t>specific single gas and vapor contaminants</a:t>
            </a:r>
            <a:r>
              <a:rPr lang="en-US" altLang="en-US" b="1" smtClean="0"/>
              <a:t>.  </a:t>
            </a:r>
          </a:p>
          <a:p>
            <a:pPr algn="just">
              <a:buFont typeface="Wingdings" pitchFamily="2" charset="2"/>
              <a:buNone/>
            </a:pPr>
            <a:r>
              <a:rPr lang="en-US" altLang="en-US" b="1" smtClean="0"/>
              <a:t>	</a:t>
            </a:r>
            <a:r>
              <a:rPr lang="en-US" altLang="en-US" b="1" smtClean="0">
                <a:solidFill>
                  <a:srgbClr val="0070C0"/>
                </a:solidFill>
              </a:rPr>
              <a:t>Numerous different individual compounds</a:t>
            </a:r>
            <a:r>
              <a:rPr lang="en-US" altLang="en-US" b="1" smtClean="0"/>
              <a:t>.  (i.e. CO, H</a:t>
            </a:r>
            <a:r>
              <a:rPr lang="en-US" altLang="en-US" b="1" baseline="-25000" smtClean="0"/>
              <a:t>2</a:t>
            </a:r>
            <a:r>
              <a:rPr lang="en-US" altLang="en-US" b="1" smtClean="0"/>
              <a:t>S, Oxygen, SO</a:t>
            </a:r>
            <a:r>
              <a:rPr lang="en-US" altLang="en-US" b="1" baseline="-25000" smtClean="0"/>
              <a:t>2</a:t>
            </a:r>
            <a:r>
              <a:rPr lang="en-US" altLang="en-US" b="1" smtClean="0"/>
              <a:t>, nitric oxide, NO</a:t>
            </a:r>
            <a:r>
              <a:rPr lang="en-US" altLang="en-US" b="1" baseline="-25000" smtClean="0"/>
              <a:t>2</a:t>
            </a:r>
            <a:r>
              <a:rPr lang="en-US" altLang="en-US" b="1" smtClean="0"/>
              <a:t>, hydrogen cyanide)  </a:t>
            </a:r>
          </a:p>
          <a:p>
            <a:pPr algn="just">
              <a:buFont typeface="Wingdings" pitchFamily="2" charset="2"/>
              <a:buNone/>
            </a:pPr>
            <a:r>
              <a:rPr lang="en-US" altLang="en-US" b="1" smtClean="0"/>
              <a:t>	Typical electrochemical sensor – Fig. 17.1</a:t>
            </a:r>
          </a:p>
          <a:p>
            <a:pPr algn="just">
              <a:buFont typeface="Wingdings" pitchFamily="2" charset="2"/>
              <a:buNone/>
            </a:pPr>
            <a:r>
              <a:rPr lang="en-US" altLang="en-US" b="1" smtClean="0"/>
              <a:t>	Interferences and contamination concerns.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smtClean="0"/>
              <a:t>Figure 17.1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94" t="40224" r="27559" b="28366"/>
          <a:stretch>
            <a:fillRect/>
          </a:stretch>
        </p:blipFill>
        <p:spPr bwMode="auto">
          <a:xfrm>
            <a:off x="1676400" y="1695450"/>
            <a:ext cx="6096000" cy="463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304800"/>
            <a:ext cx="8510588" cy="8382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b="1" smtClean="0"/>
              <a:t> COMBUSTIBLE GASES</a:t>
            </a:r>
          </a:p>
        </p:txBody>
      </p:sp>
      <p:sp>
        <p:nvSpPr>
          <p:cNvPr id="25603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152400" y="1600200"/>
            <a:ext cx="8540750" cy="46482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b="1" smtClean="0"/>
              <a:t>	</a:t>
            </a:r>
            <a:r>
              <a:rPr lang="en-US" altLang="en-US" b="1" smtClean="0">
                <a:solidFill>
                  <a:srgbClr val="B50069"/>
                </a:solidFill>
              </a:rPr>
              <a:t>Oxygen measurements</a:t>
            </a:r>
            <a:r>
              <a:rPr lang="en-US" altLang="en-US" b="1" smtClean="0"/>
              <a:t> are usually taken in conjunction with combustible gas measurements for confined space entry where air can be oxygen-deficient.  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b="1" smtClean="0"/>
              <a:t>	</a:t>
            </a:r>
            <a:r>
              <a:rPr lang="en-US" altLang="en-US" b="1" smtClean="0">
                <a:solidFill>
                  <a:srgbClr val="0070C0"/>
                </a:solidFill>
              </a:rPr>
              <a:t>OSHA defines as:  less than 19.5%.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b="1" smtClean="0">
                <a:solidFill>
                  <a:srgbClr val="0070C0"/>
                </a:solidFill>
              </a:rPr>
              <a:t>	Normal air contains 20.9% oxygen</a:t>
            </a:r>
            <a:r>
              <a:rPr lang="en-US" altLang="en-US" b="1" smtClean="0">
                <a:solidFill>
                  <a:srgbClr val="FFFF00"/>
                </a:solidFill>
              </a:rPr>
              <a:t>.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b="1" smtClean="0"/>
              <a:t>	Verify oxygen levels first to insure proper combustible sensor function.  Calibrate with clean air at same altitude/temp for use.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b="1" smtClean="0"/>
              <a:t>	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304800"/>
            <a:ext cx="8510588" cy="8382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b="1" smtClean="0"/>
              <a:t> OTHER CONSIDERATIONS</a:t>
            </a:r>
          </a:p>
        </p:txBody>
      </p:sp>
      <p:sp>
        <p:nvSpPr>
          <p:cNvPr id="26627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152400" y="1600200"/>
            <a:ext cx="8540750" cy="48768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algn="just">
              <a:buFont typeface="Wingdings" pitchFamily="2" charset="2"/>
              <a:buNone/>
            </a:pPr>
            <a:r>
              <a:rPr lang="en-US" altLang="en-US" b="1" smtClean="0"/>
              <a:t>	</a:t>
            </a:r>
            <a:r>
              <a:rPr lang="en-US" altLang="en-US" b="1" smtClean="0">
                <a:solidFill>
                  <a:srgbClr val="B50069"/>
                </a:solidFill>
              </a:rPr>
              <a:t>Inaccuracies</a:t>
            </a:r>
            <a:r>
              <a:rPr lang="en-US" altLang="en-US" b="1" smtClean="0"/>
              <a:t> due to interferences and contamination.  </a:t>
            </a:r>
          </a:p>
          <a:p>
            <a:pPr algn="just">
              <a:buFont typeface="Wingdings" pitchFamily="2" charset="2"/>
              <a:buNone/>
            </a:pPr>
            <a:r>
              <a:rPr lang="en-US" altLang="en-US" b="1" smtClean="0"/>
              <a:t>	</a:t>
            </a:r>
            <a:r>
              <a:rPr lang="en-US" altLang="en-US" b="1" smtClean="0">
                <a:solidFill>
                  <a:srgbClr val="0070C0"/>
                </a:solidFill>
              </a:rPr>
              <a:t>Lack of specificity </a:t>
            </a:r>
            <a:r>
              <a:rPr lang="en-US" altLang="en-US" b="1" smtClean="0"/>
              <a:t>important when assessing atmospheres with multiple unknown toxic chemicals.    </a:t>
            </a:r>
          </a:p>
          <a:p>
            <a:pPr algn="just">
              <a:buFont typeface="Wingdings" pitchFamily="2" charset="2"/>
              <a:buNone/>
            </a:pPr>
            <a:r>
              <a:rPr lang="en-US" altLang="en-US" b="1" smtClean="0"/>
              <a:t>	</a:t>
            </a:r>
            <a:r>
              <a:rPr lang="en-US" altLang="en-US" b="1" smtClean="0">
                <a:solidFill>
                  <a:srgbClr val="00CC00"/>
                </a:solidFill>
              </a:rPr>
              <a:t>Sensors can be hazardous</a:t>
            </a:r>
            <a:r>
              <a:rPr lang="en-US" altLang="en-US" b="1" smtClean="0"/>
              <a:t> based on corrosive liquid electrolyte; content of metals; may deteriorate over time, etc.</a:t>
            </a:r>
          </a:p>
          <a:p>
            <a:pPr algn="just">
              <a:buFont typeface="Wingdings" pitchFamily="2" charset="2"/>
              <a:buNone/>
            </a:pPr>
            <a:r>
              <a:rPr lang="en-US" altLang="en-US" b="1" smtClean="0"/>
              <a:t>	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304800"/>
            <a:ext cx="8510588" cy="13716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sz="4000" b="1" smtClean="0"/>
              <a:t> COMBUSTIBLE GAS INDICATORS (CGI)</a:t>
            </a:r>
          </a:p>
        </p:txBody>
      </p:sp>
      <p:sp>
        <p:nvSpPr>
          <p:cNvPr id="27651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304800" y="1752600"/>
            <a:ext cx="8540750" cy="48768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b="1" smtClean="0"/>
              <a:t>	CGIs used to </a:t>
            </a:r>
            <a:r>
              <a:rPr lang="en-US" altLang="en-US" b="1" smtClean="0">
                <a:solidFill>
                  <a:srgbClr val="B50069"/>
                </a:solidFill>
              </a:rPr>
              <a:t>measure gases in confined spaces and atmospheres containing combustible gases and vapors</a:t>
            </a:r>
            <a:r>
              <a:rPr lang="en-US" altLang="en-US" b="1" smtClean="0"/>
              <a:t> (i.e. methane and gasoline).  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endParaRPr lang="en-US" altLang="en-US" b="1" smtClean="0"/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b="1" smtClean="0"/>
              <a:t>	Capable of measuring the </a:t>
            </a:r>
            <a:r>
              <a:rPr lang="en-US" altLang="en-US" b="1" smtClean="0">
                <a:solidFill>
                  <a:srgbClr val="0070C0"/>
                </a:solidFill>
              </a:rPr>
              <a:t>presence of flammable gases in percentage of Lower Explosive Limit (LEL) and percentage of gas by volume.  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b="1" smtClean="0"/>
              <a:t>	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sz="4000" b="1" smtClean="0">
                <a:solidFill>
                  <a:schemeClr val="tx1"/>
                </a:solidFill>
              </a:rPr>
              <a:t>DIRECT-READING INSTRUMENTS</a:t>
            </a:r>
          </a:p>
        </p:txBody>
      </p:sp>
      <p:sp>
        <p:nvSpPr>
          <p:cNvPr id="10243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381000" y="1676400"/>
            <a:ext cx="8077200" cy="4422775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algn="just">
              <a:buFont typeface="Wingdings" pitchFamily="2" charset="2"/>
              <a:buNone/>
            </a:pPr>
            <a:r>
              <a:rPr lang="en-US" altLang="en-US" b="1" smtClean="0"/>
              <a:t>	Important tool for detecting and quantifying </a:t>
            </a:r>
            <a:r>
              <a:rPr lang="en-US" altLang="en-US" b="1" smtClean="0">
                <a:solidFill>
                  <a:srgbClr val="B50069"/>
                </a:solidFill>
              </a:rPr>
              <a:t>gases, vapors, and aerosols</a:t>
            </a:r>
            <a:r>
              <a:rPr lang="en-US" altLang="en-US" b="1" smtClean="0"/>
              <a:t>.  </a:t>
            </a:r>
          </a:p>
          <a:p>
            <a:pPr algn="just">
              <a:buFont typeface="Wingdings" pitchFamily="2" charset="2"/>
              <a:buNone/>
            </a:pPr>
            <a:endParaRPr lang="en-US" altLang="en-US" b="1" smtClean="0"/>
          </a:p>
          <a:p>
            <a:pPr algn="just">
              <a:buFont typeface="Wingdings" pitchFamily="2" charset="2"/>
              <a:buNone/>
            </a:pPr>
            <a:r>
              <a:rPr lang="en-US" altLang="en-US" b="1" smtClean="0"/>
              <a:t>	Permit </a:t>
            </a:r>
            <a:r>
              <a:rPr lang="en-US" altLang="en-US" b="1" smtClean="0">
                <a:solidFill>
                  <a:srgbClr val="00CC00"/>
                </a:solidFill>
              </a:rPr>
              <a:t>real-time or near real-time measurements</a:t>
            </a:r>
            <a:r>
              <a:rPr lang="en-US" altLang="en-US" b="1" smtClean="0"/>
              <a:t> of airborne contaminant concentrations in the field or workplace.    </a:t>
            </a:r>
          </a:p>
          <a:p>
            <a:pPr algn="just">
              <a:buFont typeface="Wingdings" pitchFamily="2" charset="2"/>
              <a:buNone/>
            </a:pPr>
            <a:endParaRPr lang="en-US" altLang="en-US" b="1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304800"/>
            <a:ext cx="8510588" cy="13716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b="1" smtClean="0"/>
              <a:t> CGI AS A SAFETY METER</a:t>
            </a:r>
          </a:p>
        </p:txBody>
      </p:sp>
      <p:sp>
        <p:nvSpPr>
          <p:cNvPr id="28675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304800" y="1524000"/>
            <a:ext cx="8305800" cy="51816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algn="just">
              <a:buFont typeface="Wingdings" pitchFamily="2" charset="2"/>
              <a:buNone/>
            </a:pPr>
            <a:r>
              <a:rPr lang="en-US" altLang="en-US" sz="2800" b="1" smtClean="0"/>
              <a:t>	</a:t>
            </a:r>
            <a:r>
              <a:rPr lang="en-US" altLang="en-US" sz="2800" b="1" smtClean="0">
                <a:solidFill>
                  <a:srgbClr val="B50069"/>
                </a:solidFill>
              </a:rPr>
              <a:t>CGI used to detect hazardous concentrations up to 100 % of the LEL.  When 100% LEL is reached, flammable or explosive concentrations are present.   A relatively low percentage LEL corresponds to a high concentration.</a:t>
            </a:r>
            <a:r>
              <a:rPr lang="en-US" altLang="en-US" sz="2800" b="1" smtClean="0"/>
              <a:t>  </a:t>
            </a:r>
          </a:p>
          <a:p>
            <a:pPr algn="just">
              <a:buFont typeface="Wingdings" pitchFamily="2" charset="2"/>
              <a:buNone/>
            </a:pPr>
            <a:r>
              <a:rPr lang="en-US" altLang="en-US" sz="2800" b="1" smtClean="0"/>
              <a:t>	</a:t>
            </a:r>
            <a:r>
              <a:rPr lang="en-US" altLang="en-US" sz="2800" b="1" smtClean="0">
                <a:solidFill>
                  <a:srgbClr val="0070C0"/>
                </a:solidFill>
              </a:rPr>
              <a:t>Methane:  LEL of 5.3% or 53,000 ppm  </a:t>
            </a:r>
          </a:p>
          <a:p>
            <a:pPr algn="just">
              <a:buFont typeface="Wingdings" pitchFamily="2" charset="2"/>
              <a:buNone/>
            </a:pPr>
            <a:r>
              <a:rPr lang="en-US" altLang="en-US" sz="2800" b="1" smtClean="0">
                <a:solidFill>
                  <a:srgbClr val="0070C0"/>
                </a:solidFill>
              </a:rPr>
              <a:t>			  10% LEL = 5300 ppm</a:t>
            </a:r>
          </a:p>
          <a:p>
            <a:pPr algn="just">
              <a:buFont typeface="Wingdings" pitchFamily="2" charset="2"/>
              <a:buNone/>
            </a:pPr>
            <a:r>
              <a:rPr lang="en-US" altLang="en-US" sz="2800" b="1" smtClean="0">
                <a:solidFill>
                  <a:srgbClr val="0070C0"/>
                </a:solidFill>
              </a:rPr>
              <a:t>			  0.10+/- 5.3% = 0.53% or 5300 ppm</a:t>
            </a:r>
          </a:p>
          <a:p>
            <a:pPr algn="just">
              <a:buFont typeface="Wingdings" pitchFamily="2" charset="2"/>
              <a:buNone/>
            </a:pPr>
            <a:r>
              <a:rPr lang="en-US" altLang="en-US" sz="2800" b="1" smtClean="0"/>
              <a:t>	</a:t>
            </a:r>
            <a:r>
              <a:rPr lang="en-US" altLang="en-US" sz="2800" b="1" smtClean="0">
                <a:solidFill>
                  <a:srgbClr val="00CC00"/>
                </a:solidFill>
              </a:rPr>
              <a:t>Much greater than PEL/TLV</a:t>
            </a:r>
            <a:r>
              <a:rPr lang="en-US" altLang="en-US" sz="2800" b="1" smtClean="0"/>
              <a:t> and CGIs not used to determine OEL compliance.</a:t>
            </a:r>
          </a:p>
          <a:p>
            <a:pPr algn="just">
              <a:buFont typeface="Wingdings" pitchFamily="2" charset="2"/>
              <a:buNone/>
            </a:pPr>
            <a:endParaRPr lang="en-US" altLang="en-US" sz="2800" b="1" smtClean="0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533400"/>
            <a:ext cx="8510588" cy="8382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b="1" smtClean="0"/>
              <a:t> CGI OPERATION</a:t>
            </a:r>
          </a:p>
        </p:txBody>
      </p:sp>
      <p:sp>
        <p:nvSpPr>
          <p:cNvPr id="29699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304800" y="1524000"/>
            <a:ext cx="8540750" cy="48768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b="1" smtClean="0"/>
              <a:t>	CGIs are based on </a:t>
            </a:r>
            <a:r>
              <a:rPr lang="en-US" altLang="en-US" b="1" smtClean="0">
                <a:solidFill>
                  <a:srgbClr val="B50069"/>
                </a:solidFill>
              </a:rPr>
              <a:t>catalytic combustion</a:t>
            </a:r>
            <a:r>
              <a:rPr lang="en-US" altLang="en-US" b="1" smtClean="0"/>
              <a:t>.  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b="1" smtClean="0"/>
              <a:t>	Wheatstone bridge (circuit that measures the differential resistance in an electric current) and two filaments (one coated with catalyst [platinum] to facilitate oxidation and other compensating filament).  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b="1" smtClean="0"/>
              <a:t>	Figure 17.2.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b="1" smtClean="0"/>
              <a:t>	</a:t>
            </a:r>
            <a:r>
              <a:rPr lang="en-US" altLang="en-US" b="1" smtClean="0">
                <a:solidFill>
                  <a:srgbClr val="0070C0"/>
                </a:solidFill>
              </a:rPr>
              <a:t>Catalytic sensors are usually sensitive to concentrations as low as 0.5 to 1% of LEL.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b="1" smtClean="0"/>
              <a:t>	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smtClean="0"/>
              <a:t>Figure 17.2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79" t="50000" r="28911" b="23718"/>
          <a:stretch>
            <a:fillRect/>
          </a:stretch>
        </p:blipFill>
        <p:spPr bwMode="auto">
          <a:xfrm>
            <a:off x="1981200" y="1905000"/>
            <a:ext cx="5638800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11113"/>
            <a:ext cx="8534400" cy="13716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sz="4000" b="1" smtClean="0"/>
              <a:t> CGI OPERATION – </a:t>
            </a:r>
            <a:br>
              <a:rPr lang="en-US" altLang="en-US" sz="4000" b="1" smtClean="0"/>
            </a:br>
            <a:r>
              <a:rPr lang="en-US" altLang="en-US" sz="4000" b="1" smtClean="0"/>
              <a:t> THERMAL CONDUCTIVITY</a:t>
            </a:r>
          </a:p>
        </p:txBody>
      </p:sp>
      <p:sp>
        <p:nvSpPr>
          <p:cNvPr id="31747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152400" y="1676400"/>
            <a:ext cx="8610600" cy="51816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algn="just">
              <a:buFont typeface="Wingdings" pitchFamily="2" charset="2"/>
              <a:buNone/>
            </a:pPr>
            <a:r>
              <a:rPr lang="en-US" altLang="en-US" b="1" smtClean="0"/>
              <a:t>	Detect explosive atmospheres that uses the </a:t>
            </a:r>
            <a:r>
              <a:rPr lang="en-US" altLang="en-US" b="1" smtClean="0">
                <a:solidFill>
                  <a:srgbClr val="B50069"/>
                </a:solidFill>
              </a:rPr>
              <a:t>specific heat of combustion of a gas or vapor</a:t>
            </a:r>
            <a:r>
              <a:rPr lang="en-US" altLang="en-US" b="1" smtClean="0"/>
              <a:t> as a measure of the concentration in air.  </a:t>
            </a:r>
          </a:p>
          <a:p>
            <a:pPr algn="just">
              <a:buFont typeface="Wingdings" pitchFamily="2" charset="2"/>
              <a:buNone/>
            </a:pPr>
            <a:r>
              <a:rPr lang="en-US" altLang="en-US" b="1" smtClean="0"/>
              <a:t>	Used where </a:t>
            </a:r>
            <a:r>
              <a:rPr lang="en-US" altLang="en-US" b="1" smtClean="0">
                <a:solidFill>
                  <a:srgbClr val="0070C0"/>
                </a:solidFill>
              </a:rPr>
              <a:t>very high concentrations </a:t>
            </a:r>
            <a:r>
              <a:rPr lang="en-US" altLang="en-US" b="1" smtClean="0"/>
              <a:t>of flammable gases are expected (greater than 100% of the LEL), and </a:t>
            </a:r>
            <a:r>
              <a:rPr lang="en-US" altLang="en-US" b="1" smtClean="0">
                <a:solidFill>
                  <a:srgbClr val="00CC00"/>
                </a:solidFill>
              </a:rPr>
              <a:t>measures percentage of gas as compared with % LEL</a:t>
            </a:r>
            <a:r>
              <a:rPr lang="en-US" altLang="en-US" b="1" smtClean="0"/>
              <a:t>.</a:t>
            </a:r>
          </a:p>
          <a:p>
            <a:pPr algn="just">
              <a:buFont typeface="Wingdings" pitchFamily="2" charset="2"/>
              <a:buNone/>
            </a:pPr>
            <a:r>
              <a:rPr lang="en-US" altLang="en-US" b="1" smtClean="0"/>
              <a:t>	Not sensitive to low gas concentrations.	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304800"/>
            <a:ext cx="8534400" cy="6858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4000" b="1" smtClean="0"/>
              <a:t> CGI MEASUREMENTS	</a:t>
            </a:r>
          </a:p>
        </p:txBody>
      </p:sp>
      <p:sp>
        <p:nvSpPr>
          <p:cNvPr id="150531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304800" y="1524000"/>
            <a:ext cx="8458200" cy="53340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lnSpcReduction="10000"/>
          </a:bodyPr>
          <a:lstStyle/>
          <a:p>
            <a:pPr marL="320040" indent="-320040" algn="just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sz="2800" b="1" dirty="0" smtClean="0"/>
              <a:t>	</a:t>
            </a:r>
            <a:r>
              <a:rPr lang="en-US" altLang="en-US" sz="2800" b="1" dirty="0" smtClean="0">
                <a:solidFill>
                  <a:srgbClr val="B50069"/>
                </a:solidFill>
              </a:rPr>
              <a:t>Data is relative to the gas used for calibration (i.e. methane, pentane, propane, or hexane).  </a:t>
            </a:r>
          </a:p>
          <a:p>
            <a:pPr marL="320040" indent="-320040" algn="just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sz="2800" b="1" dirty="0" smtClean="0"/>
              <a:t>	When exposed to </a:t>
            </a:r>
            <a:r>
              <a:rPr lang="en-US" altLang="en-US" sz="2800" b="1" dirty="0" err="1" smtClean="0"/>
              <a:t>calibrant</a:t>
            </a:r>
            <a:r>
              <a:rPr lang="en-US" altLang="en-US" sz="2800" b="1" dirty="0" smtClean="0"/>
              <a:t>, response is accurate.  For calibration, instrument response depends on the </a:t>
            </a:r>
            <a:r>
              <a:rPr lang="en-US" altLang="en-US" sz="2800" b="1" dirty="0" err="1" smtClean="0"/>
              <a:t>calibrant</a:t>
            </a:r>
            <a:r>
              <a:rPr lang="en-US" altLang="en-US" sz="2800" b="1" dirty="0" smtClean="0"/>
              <a:t> gas and type of catalyst for sensor.  </a:t>
            </a:r>
            <a:r>
              <a:rPr lang="en-US" altLang="en-US" sz="2800" b="1" dirty="0" smtClean="0">
                <a:solidFill>
                  <a:srgbClr val="0070C0"/>
                </a:solidFill>
              </a:rPr>
              <a:t>Understand implications of use of different calibration gases and meter interpretations and field conditions for calibration!</a:t>
            </a:r>
          </a:p>
          <a:p>
            <a:pPr marL="320040" indent="-320040" algn="just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sz="2800" b="1" dirty="0" smtClean="0"/>
              <a:t>	Similar heat of combustion for CGI to chemical being monitored.  Calibrate for least sensitive gas for wide margin of safety.  </a:t>
            </a:r>
          </a:p>
          <a:p>
            <a:pPr marL="320040" indent="-320040" algn="just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sz="2800" b="1" dirty="0" smtClean="0"/>
              <a:t>	</a:t>
            </a:r>
            <a:r>
              <a:rPr lang="en-US" altLang="en-US" sz="2800" b="1" dirty="0" smtClean="0">
                <a:solidFill>
                  <a:srgbClr val="00CC00"/>
                </a:solidFill>
              </a:rPr>
              <a:t>Response curves/conversion factors.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228600"/>
            <a:ext cx="8534400" cy="7620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b="1" smtClean="0"/>
              <a:t> CGI LIMITATIONS	</a:t>
            </a:r>
          </a:p>
        </p:txBody>
      </p:sp>
      <p:sp>
        <p:nvSpPr>
          <p:cNvPr id="33795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304800" y="1676400"/>
            <a:ext cx="8458200" cy="51816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algn="just">
              <a:buFont typeface="Wingdings" pitchFamily="2" charset="2"/>
              <a:buNone/>
            </a:pPr>
            <a:r>
              <a:rPr lang="en-US" altLang="en-US" sz="2800" b="1" smtClean="0"/>
              <a:t>	Periodically replace sensors.  </a:t>
            </a:r>
          </a:p>
          <a:p>
            <a:pPr algn="just">
              <a:buFont typeface="Wingdings" pitchFamily="2" charset="2"/>
              <a:buNone/>
            </a:pPr>
            <a:r>
              <a:rPr lang="en-US" altLang="en-US" sz="2800" b="1" smtClean="0"/>
              <a:t>	Know response time.  </a:t>
            </a:r>
          </a:p>
          <a:p>
            <a:pPr algn="just">
              <a:buFont typeface="Wingdings" pitchFamily="2" charset="2"/>
              <a:buNone/>
            </a:pPr>
            <a:r>
              <a:rPr lang="en-US" altLang="en-US" sz="2800" b="1" smtClean="0"/>
              <a:t>	Minimum requirements for oxidation.  </a:t>
            </a:r>
          </a:p>
          <a:p>
            <a:pPr algn="just">
              <a:buFont typeface="Wingdings" pitchFamily="2" charset="2"/>
              <a:buNone/>
            </a:pPr>
            <a:r>
              <a:rPr lang="en-US" altLang="en-US" sz="2800" b="1" smtClean="0"/>
              <a:t>	</a:t>
            </a:r>
            <a:r>
              <a:rPr lang="en-US" altLang="en-US" sz="2800" b="1" smtClean="0">
                <a:solidFill>
                  <a:srgbClr val="B50069"/>
                </a:solidFill>
              </a:rPr>
              <a:t>Obtain oxygen concentration first, since CGI performance depends on oxygen availability.</a:t>
            </a:r>
            <a:r>
              <a:rPr lang="en-US" altLang="en-US" sz="2800" b="1" smtClean="0"/>
              <a:t>    </a:t>
            </a:r>
          </a:p>
          <a:p>
            <a:pPr algn="just">
              <a:buFont typeface="Wingdings" pitchFamily="2" charset="2"/>
              <a:buNone/>
            </a:pPr>
            <a:r>
              <a:rPr lang="en-US" altLang="en-US" sz="2800" b="1" smtClean="0"/>
              <a:t>	Situation of </a:t>
            </a:r>
            <a:r>
              <a:rPr lang="en-US" altLang="en-US" sz="2800" b="1" smtClean="0">
                <a:solidFill>
                  <a:srgbClr val="0070C0"/>
                </a:solidFill>
              </a:rPr>
              <a:t>oxygen deficiency </a:t>
            </a:r>
            <a:r>
              <a:rPr lang="en-US" altLang="en-US" sz="2800" b="1" smtClean="0"/>
              <a:t>can be created based on gas/vapor concentrations above UEL. Figure 17.4.  </a:t>
            </a:r>
          </a:p>
          <a:p>
            <a:pPr algn="just">
              <a:buFont typeface="Wingdings" pitchFamily="2" charset="2"/>
              <a:buNone/>
            </a:pPr>
            <a:r>
              <a:rPr lang="en-US" altLang="en-US" sz="2800" b="1" smtClean="0"/>
              <a:t>	CGIs measure variety of flammable gases and vapors, not all materials, and can give false+/- results.  Also effects on sensors within meters.	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381000"/>
            <a:ext cx="8534400" cy="9906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4000" b="1" dirty="0" smtClean="0"/>
              <a:t> METALLIC OXIDE SEMICONDUCTOR SENSORS</a:t>
            </a:r>
          </a:p>
        </p:txBody>
      </p:sp>
      <p:sp>
        <p:nvSpPr>
          <p:cNvPr id="34819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304800" y="1524000"/>
            <a:ext cx="8540750" cy="53340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algn="just">
              <a:buFont typeface="Wingdings" pitchFamily="2" charset="2"/>
              <a:buNone/>
            </a:pPr>
            <a:r>
              <a:rPr lang="en-US" altLang="en-US" sz="2800" b="1" smtClean="0"/>
              <a:t>	</a:t>
            </a:r>
            <a:r>
              <a:rPr lang="en-US" altLang="en-US" sz="2800" b="1" smtClean="0">
                <a:solidFill>
                  <a:srgbClr val="B50069"/>
                </a:solidFill>
              </a:rPr>
              <a:t>Solid state sensors</a:t>
            </a:r>
            <a:r>
              <a:rPr lang="en-US" altLang="en-US" sz="2800" b="1" smtClean="0"/>
              <a:t> are used to detect ppm and combustible gas concentrations.  </a:t>
            </a:r>
            <a:r>
              <a:rPr lang="en-US" altLang="en-US" sz="2800" b="1" smtClean="0">
                <a:solidFill>
                  <a:srgbClr val="0070C0"/>
                </a:solidFill>
              </a:rPr>
              <a:t>Metallic Oxide Semiconductor (MOS) sensors </a:t>
            </a:r>
            <a:r>
              <a:rPr lang="en-US" altLang="en-US" sz="2800" b="1" smtClean="0"/>
              <a:t>(i.e. nitro, amine, alcohols, halogenated hydrocarbons, etc.).  </a:t>
            </a:r>
          </a:p>
          <a:p>
            <a:pPr algn="just">
              <a:buFont typeface="Wingdings" pitchFamily="2" charset="2"/>
              <a:buNone/>
            </a:pPr>
            <a:r>
              <a:rPr lang="en-US" altLang="en-US" sz="2800" b="1" smtClean="0"/>
              <a:t>	Used as </a:t>
            </a:r>
            <a:r>
              <a:rPr lang="en-US" altLang="en-US" sz="2800" b="1" smtClean="0">
                <a:solidFill>
                  <a:srgbClr val="00CC00"/>
                </a:solidFill>
              </a:rPr>
              <a:t>general survey instruments</a:t>
            </a:r>
            <a:r>
              <a:rPr lang="en-US" altLang="en-US" sz="2800" b="1" smtClean="0"/>
              <a:t> due to lack of specificity and not distinguish between chemicals.  Responds to interfering gases.  </a:t>
            </a:r>
          </a:p>
          <a:p>
            <a:pPr algn="just">
              <a:buFont typeface="Wingdings" pitchFamily="2" charset="2"/>
              <a:buNone/>
            </a:pPr>
            <a:r>
              <a:rPr lang="en-US" altLang="en-US" sz="2800" b="1" smtClean="0"/>
              <a:t>	Advantages: small size, low cost, and simplicity of operation.  Disadvantages: lack of specificity, low sensitivity, and low stability.	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228600"/>
            <a:ext cx="8534400" cy="11430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4000" b="1" smtClean="0"/>
              <a:t> PHOTOIONIZATION DETECTORS (PIDs)</a:t>
            </a:r>
          </a:p>
        </p:txBody>
      </p:sp>
      <p:sp>
        <p:nvSpPr>
          <p:cNvPr id="35843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304800" y="1524000"/>
            <a:ext cx="8540750" cy="53340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algn="just">
              <a:buFont typeface="Wingdings" pitchFamily="2" charset="2"/>
              <a:buNone/>
            </a:pPr>
            <a:r>
              <a:rPr lang="en-US" altLang="en-US" sz="2800" b="1" smtClean="0"/>
              <a:t>	General survey instruments.  </a:t>
            </a:r>
          </a:p>
          <a:p>
            <a:pPr algn="just">
              <a:buFont typeface="Wingdings" pitchFamily="2" charset="2"/>
              <a:buNone/>
            </a:pPr>
            <a:r>
              <a:rPr lang="en-US" altLang="en-US" sz="2800" b="1" smtClean="0"/>
              <a:t>	</a:t>
            </a:r>
            <a:r>
              <a:rPr lang="en-US" altLang="en-US" sz="2800" b="1" smtClean="0">
                <a:solidFill>
                  <a:srgbClr val="B50069"/>
                </a:solidFill>
              </a:rPr>
              <a:t>Non-specific and qualitative info on amount and class of chemicals present in air.  Immediate results obtained for unknowns, etc.  </a:t>
            </a:r>
          </a:p>
          <a:p>
            <a:pPr algn="just">
              <a:buFont typeface="Wingdings" pitchFamily="2" charset="2"/>
              <a:buNone/>
            </a:pPr>
            <a:r>
              <a:rPr lang="en-US" altLang="en-US" sz="2800" b="1" smtClean="0">
                <a:solidFill>
                  <a:srgbClr val="0070C0"/>
                </a:solidFill>
              </a:rPr>
              <a:t>	Quantitative analysis </a:t>
            </a:r>
            <a:r>
              <a:rPr lang="en-US" altLang="en-US" sz="2800" b="1" smtClean="0"/>
              <a:t>based on most organic compounds and some inorganic compounds can be ionized when bombarded by high-energy UV light.  Absorb energy and ion current is directly proportional to mass and concentration.  </a:t>
            </a:r>
          </a:p>
          <a:p>
            <a:pPr algn="just">
              <a:buFont typeface="Wingdings" pitchFamily="2" charset="2"/>
              <a:buNone/>
            </a:pPr>
            <a:r>
              <a:rPr lang="en-US" altLang="en-US" sz="2800" b="1" smtClean="0"/>
              <a:t>	</a:t>
            </a:r>
            <a:r>
              <a:rPr lang="en-US" altLang="en-US" sz="2800" b="1" smtClean="0">
                <a:solidFill>
                  <a:srgbClr val="00CC00"/>
                </a:solidFill>
              </a:rPr>
              <a:t>Ionization potential (IP);</a:t>
            </a:r>
            <a:r>
              <a:rPr lang="en-US" altLang="en-US" sz="2800" b="1" smtClean="0"/>
              <a:t> Table 17.4.</a:t>
            </a:r>
          </a:p>
          <a:p>
            <a:pPr algn="just">
              <a:buFont typeface="Wingdings" pitchFamily="2" charset="2"/>
              <a:buNone/>
            </a:pPr>
            <a:r>
              <a:rPr lang="en-US" altLang="en-US" sz="2800" b="1" smtClean="0"/>
              <a:t>	Consideration of different lamp choices.	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smtClean="0"/>
              <a:t>Table 17.4</a:t>
            </a: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4681" r="37651" b="39560"/>
          <a:stretch>
            <a:fillRect/>
          </a:stretch>
        </p:blipFill>
        <p:spPr bwMode="auto">
          <a:xfrm>
            <a:off x="609600" y="1600200"/>
            <a:ext cx="3048000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0434" r="37651" b="2565"/>
          <a:stretch>
            <a:fillRect/>
          </a:stretch>
        </p:blipFill>
        <p:spPr bwMode="auto">
          <a:xfrm>
            <a:off x="3970338" y="1752600"/>
            <a:ext cx="2895600" cy="487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304800"/>
            <a:ext cx="8534400" cy="7620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b="1" smtClean="0"/>
              <a:t> PID ISSUES</a:t>
            </a:r>
          </a:p>
        </p:txBody>
      </p:sp>
      <p:sp>
        <p:nvSpPr>
          <p:cNvPr id="37891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228600" y="1447800"/>
            <a:ext cx="8540750" cy="54102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algn="just">
              <a:buFont typeface="Wingdings" pitchFamily="2" charset="2"/>
              <a:buNone/>
            </a:pPr>
            <a:r>
              <a:rPr lang="en-US" altLang="en-US" sz="2800" b="1" smtClean="0"/>
              <a:t>	Use quantitatively if only one chemical present in air, or mixture of chemicals and each chemical has the same IP.  </a:t>
            </a:r>
          </a:p>
          <a:p>
            <a:pPr algn="just">
              <a:buFont typeface="Wingdings" pitchFamily="2" charset="2"/>
              <a:buNone/>
            </a:pPr>
            <a:r>
              <a:rPr lang="en-US" altLang="en-US" sz="2800" b="1" smtClean="0"/>
              <a:t>	</a:t>
            </a:r>
            <a:r>
              <a:rPr lang="en-US" altLang="en-US" sz="2800" b="1" smtClean="0">
                <a:solidFill>
                  <a:srgbClr val="B50069"/>
                </a:solidFill>
              </a:rPr>
              <a:t>PIDs are more sensitive to complex compounds than simple.  Detect a range of organic chemicals and some inorganic chemicals.</a:t>
            </a:r>
            <a:r>
              <a:rPr lang="en-US" altLang="en-US" sz="2800" b="1" smtClean="0"/>
              <a:t>    </a:t>
            </a:r>
          </a:p>
          <a:p>
            <a:pPr algn="just">
              <a:buFont typeface="Wingdings" pitchFamily="2" charset="2"/>
              <a:buNone/>
            </a:pPr>
            <a:r>
              <a:rPr lang="en-US" altLang="en-US" sz="2800" b="1" smtClean="0">
                <a:solidFill>
                  <a:srgbClr val="0070C0"/>
                </a:solidFill>
              </a:rPr>
              <a:t>	Sensitivity is increased as carbon number increases and is affected by the functional group, structure, and type of bond.  </a:t>
            </a:r>
          </a:p>
          <a:p>
            <a:pPr algn="just">
              <a:buFont typeface="Wingdings" pitchFamily="2" charset="2"/>
              <a:buNone/>
            </a:pPr>
            <a:r>
              <a:rPr lang="en-US" altLang="en-US" sz="2800" b="1" smtClean="0"/>
              <a:t>	</a:t>
            </a:r>
            <a:r>
              <a:rPr lang="en-US" altLang="en-US" sz="2800" b="1" smtClean="0">
                <a:solidFill>
                  <a:srgbClr val="00CC00"/>
                </a:solidFill>
              </a:rPr>
              <a:t>Lamp intensity affects sensitivity.</a:t>
            </a:r>
            <a:r>
              <a:rPr lang="en-US" altLang="en-US" sz="2800" b="1" smtClean="0"/>
              <a:t> </a:t>
            </a:r>
          </a:p>
          <a:p>
            <a:pPr algn="just">
              <a:buFont typeface="Wingdings" pitchFamily="2" charset="2"/>
              <a:buNone/>
            </a:pPr>
            <a:r>
              <a:rPr lang="en-US" altLang="en-US" sz="2800" b="1" smtClean="0"/>
              <a:t>	Refer to charts from manufacturers.  	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228600"/>
            <a:ext cx="8510588" cy="12954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b="1" smtClean="0">
                <a:solidFill>
                  <a:schemeClr val="tx1"/>
                </a:solidFill>
              </a:rPr>
              <a:t>REAL-TIME MONITORS</a:t>
            </a:r>
          </a:p>
        </p:txBody>
      </p:sp>
      <p:sp>
        <p:nvSpPr>
          <p:cNvPr id="11267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304800" y="1676400"/>
            <a:ext cx="8540750" cy="43434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algn="just">
              <a:buFont typeface="Wingdings" pitchFamily="2" charset="2"/>
              <a:buNone/>
            </a:pPr>
            <a:r>
              <a:rPr lang="en-US" altLang="en-US" b="1" smtClean="0"/>
              <a:t>	Generally used to obtain </a:t>
            </a:r>
            <a:r>
              <a:rPr lang="en-US" altLang="en-US" b="1" smtClean="0">
                <a:solidFill>
                  <a:srgbClr val="B50069"/>
                </a:solidFill>
              </a:rPr>
              <a:t>short-term or continuous</a:t>
            </a:r>
            <a:r>
              <a:rPr lang="en-US" altLang="en-US" b="1" smtClean="0"/>
              <a:t> measurements.  </a:t>
            </a:r>
          </a:p>
          <a:p>
            <a:pPr algn="just">
              <a:buFont typeface="Wingdings" pitchFamily="2" charset="2"/>
              <a:buNone/>
            </a:pPr>
            <a:r>
              <a:rPr lang="en-US" altLang="en-US" b="1" smtClean="0"/>
              <a:t>	</a:t>
            </a:r>
            <a:r>
              <a:rPr lang="en-US" altLang="en-US" b="1" smtClean="0">
                <a:solidFill>
                  <a:srgbClr val="B50069"/>
                </a:solidFill>
              </a:rPr>
              <a:t>Data-logging capabilities</a:t>
            </a:r>
            <a:r>
              <a:rPr lang="en-US" altLang="en-US" b="1" smtClean="0"/>
              <a:t>.  </a:t>
            </a:r>
          </a:p>
          <a:p>
            <a:pPr algn="just">
              <a:buFont typeface="Wingdings" pitchFamily="2" charset="2"/>
              <a:buNone/>
            </a:pPr>
            <a:r>
              <a:rPr lang="en-US" altLang="en-US" b="1" smtClean="0"/>
              <a:t>	Field monitoring instruments are: usually </a:t>
            </a:r>
            <a:r>
              <a:rPr lang="en-US" altLang="en-US" b="1" smtClean="0">
                <a:solidFill>
                  <a:srgbClr val="00CC00"/>
                </a:solidFill>
              </a:rPr>
              <a:t>lightweight, portable, rugged, weather and temperature insensitive, and simple</a:t>
            </a:r>
            <a:r>
              <a:rPr lang="en-US" altLang="en-US" b="1" smtClean="0"/>
              <a:t> to operate and maintain.</a:t>
            </a:r>
          </a:p>
          <a:p>
            <a:pPr algn="just">
              <a:buFont typeface="Wingdings" pitchFamily="2" charset="2"/>
              <a:buNone/>
            </a:pPr>
            <a:r>
              <a:rPr lang="en-US" altLang="en-US" b="1" smtClean="0"/>
              <a:t>	No </a:t>
            </a:r>
            <a:r>
              <a:rPr lang="en-US" altLang="en-US" b="1" smtClean="0">
                <a:solidFill>
                  <a:srgbClr val="0070C0"/>
                </a:solidFill>
              </a:rPr>
              <a:t>magic black box </a:t>
            </a:r>
            <a:r>
              <a:rPr lang="en-US" altLang="en-US" b="1" smtClean="0"/>
              <a:t>for all measurements.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381000"/>
            <a:ext cx="8534400" cy="9144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b="1" smtClean="0"/>
              <a:t> PID MEASUREMENTS</a:t>
            </a:r>
          </a:p>
        </p:txBody>
      </p:sp>
      <p:sp>
        <p:nvSpPr>
          <p:cNvPr id="38915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304800" y="1524000"/>
            <a:ext cx="8540750" cy="54864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b="1" smtClean="0"/>
              <a:t>	</a:t>
            </a:r>
            <a:r>
              <a:rPr lang="en-US" altLang="en-US" sz="2800" b="1" smtClean="0">
                <a:solidFill>
                  <a:srgbClr val="B50069"/>
                </a:solidFill>
              </a:rPr>
              <a:t>Data readings relative to factory calibrant gas (i.e. benzene or isobutylene) and also span setting adjustment,</a:t>
            </a:r>
            <a:r>
              <a:rPr lang="en-US" altLang="en-US" sz="2800" b="1" smtClean="0"/>
              <a:t> so PID reads directly for a defined concentration of a known chemical.  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b="1" smtClean="0"/>
              <a:t>	Meter responses recorded as PPM-calibrant gas equivalents! 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b="1" smtClean="0"/>
              <a:t>	Typical range of concentrations is 0.2 to 2000 ppm; linear to about 600 ppm. Can also refer to response factors.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b="1" smtClean="0"/>
              <a:t>	</a:t>
            </a:r>
            <a:r>
              <a:rPr lang="en-US" altLang="en-US" sz="2800" b="1" smtClean="0">
                <a:solidFill>
                  <a:srgbClr val="00CC00"/>
                </a:solidFill>
              </a:rPr>
              <a:t>Adversely affected by humidity, particulates, and hot and corrosive atmospheres.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b="1" smtClean="0"/>
              <a:t>	Calibrate and zero procedures for normal use! 	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endParaRPr lang="en-US" altLang="en-US" sz="2800" b="1" smtClean="0"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381000"/>
            <a:ext cx="8534400" cy="12954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4000" b="1" smtClean="0"/>
              <a:t> FLAME IONIZATION DETECTORS (FIDs)</a:t>
            </a:r>
          </a:p>
        </p:txBody>
      </p:sp>
      <p:sp>
        <p:nvSpPr>
          <p:cNvPr id="39939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269875" y="1546225"/>
            <a:ext cx="8540750" cy="51054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b="1" smtClean="0"/>
              <a:t>	Hydrogen flame for ions.  More difficult than PIDs.  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b="1" smtClean="0"/>
              <a:t>	Less sensitive to effects of humidity.  Respond to greater number of organic chemicals (C-C or C-H bonds). Unit is linear over a greater range.   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b="1" smtClean="0"/>
              <a:t>	</a:t>
            </a:r>
            <a:r>
              <a:rPr lang="en-US" altLang="en-US" sz="2800" b="1" smtClean="0">
                <a:solidFill>
                  <a:srgbClr val="B50069"/>
                </a:solidFill>
              </a:rPr>
              <a:t>Ionize materials with IP of 15.4 eV or less.</a:t>
            </a:r>
            <a:r>
              <a:rPr lang="en-US" altLang="en-US" sz="2800" b="1" smtClean="0"/>
              <a:t> 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b="1" smtClean="0"/>
              <a:t>	Table 17.5.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b="1" smtClean="0"/>
              <a:t>	Vapor sensitivity dependent on energy required to break chemical bonds.  Response depends on particular chemical and functional groups affect sensitivity. Detector response is proportional to number of molecules; non-linear relationship.	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228600"/>
            <a:ext cx="8534400" cy="7620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b="1" smtClean="0"/>
              <a:t> FID ISSUES</a:t>
            </a:r>
          </a:p>
        </p:txBody>
      </p:sp>
      <p:sp>
        <p:nvSpPr>
          <p:cNvPr id="40963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304800" y="1524000"/>
            <a:ext cx="8382000" cy="55626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800" b="1" smtClean="0"/>
              <a:t>	Insensitivity to ambient gases makes </a:t>
            </a:r>
            <a:r>
              <a:rPr lang="en-US" altLang="en-US" sz="2800" b="1" smtClean="0">
                <a:solidFill>
                  <a:srgbClr val="B50069"/>
                </a:solidFill>
              </a:rPr>
              <a:t>FID useful for atmospheric samples.  Measurements are relative to calibrant gas, methane.</a:t>
            </a:r>
            <a:r>
              <a:rPr lang="en-US" altLang="en-US" sz="2800" b="1" smtClean="0"/>
              <a:t>  FID response does not represent the concentrations of specific organic compounds, but rather an estimate of the total concentration of VOCs.      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800" b="1" smtClean="0">
                <a:solidFill>
                  <a:srgbClr val="0070C0"/>
                </a:solidFill>
              </a:rPr>
              <a:t>	One point calibration curve with methane is usually sufficient because instruments are linear up to 10,000 ppm.  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800" b="1" smtClean="0"/>
              <a:t>	Zero in field by background reading obtained without flame being lit.  High purity hydrogen flame.  Higher background reading than PID, since unit responds to more contaminants.   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800" b="1" smtClean="0"/>
              <a:t>	Inlet particulate filters; GC-mode option.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228600"/>
            <a:ext cx="8534400" cy="9906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sz="4000" b="1" smtClean="0"/>
              <a:t> INFRARED (IR) GAS ANALYZERS</a:t>
            </a:r>
          </a:p>
        </p:txBody>
      </p:sp>
      <p:sp>
        <p:nvSpPr>
          <p:cNvPr id="41987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304800" y="1524000"/>
            <a:ext cx="8540750" cy="51816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algn="just">
              <a:buFont typeface="Wingdings" pitchFamily="2" charset="2"/>
              <a:buNone/>
            </a:pPr>
            <a:r>
              <a:rPr lang="en-US" altLang="en-US" b="1" smtClean="0"/>
              <a:t>	IR analyzers are versatile, can quantify many chemicals, and are capable of being </a:t>
            </a:r>
            <a:r>
              <a:rPr lang="en-US" altLang="en-US" b="1" smtClean="0">
                <a:solidFill>
                  <a:srgbClr val="B50069"/>
                </a:solidFill>
              </a:rPr>
              <a:t>used for continuous monitoring, short-term sampling, and bag sampling.</a:t>
            </a:r>
            <a:r>
              <a:rPr lang="en-US" altLang="en-US" b="1" smtClean="0"/>
              <a:t>    </a:t>
            </a:r>
          </a:p>
          <a:p>
            <a:pPr algn="just">
              <a:buFont typeface="Wingdings" pitchFamily="2" charset="2"/>
              <a:buNone/>
            </a:pPr>
            <a:r>
              <a:rPr lang="en-US" altLang="en-US" b="1" smtClean="0"/>
              <a:t>	Advantages are measurements of a wide variety of compounds at concentrations in low ppm to ppb ranges; easy to use; set up quickly; relatively stable in the field. [e.g. IAQ; tracer gas studies; source monitoring]  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228600"/>
            <a:ext cx="8534400" cy="9144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b="1" smtClean="0"/>
              <a:t> IR ISSUES</a:t>
            </a:r>
          </a:p>
        </p:txBody>
      </p:sp>
      <p:sp>
        <p:nvSpPr>
          <p:cNvPr id="159747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304800" y="1470025"/>
            <a:ext cx="8540750" cy="54102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lnSpcReduction="10000"/>
          </a:bodyPr>
          <a:lstStyle/>
          <a:p>
            <a:pPr marL="320040" indent="-320040" algn="just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sz="2800" b="1" dirty="0" smtClean="0"/>
              <a:t>	</a:t>
            </a:r>
            <a:r>
              <a:rPr lang="en-US" altLang="en-US" sz="2800" b="1" dirty="0" smtClean="0">
                <a:solidFill>
                  <a:srgbClr val="B50069"/>
                </a:solidFill>
              </a:rPr>
              <a:t>IR spectrometry used on principle that compounds selectively absorb energy in the IR region of the electromagnetic spectrum</a:t>
            </a:r>
            <a:r>
              <a:rPr lang="en-US" altLang="en-US" sz="2800" b="1" dirty="0" smtClean="0"/>
              <a:t>.  Characteristic absorption spectrum produced to identify the chemical and considered a fingerprint.    </a:t>
            </a:r>
          </a:p>
          <a:p>
            <a:pPr marL="320040" indent="-320040" algn="just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sz="2800" b="1" dirty="0" smtClean="0">
                <a:solidFill>
                  <a:srgbClr val="0070C0"/>
                </a:solidFill>
              </a:rPr>
              <a:t>	</a:t>
            </a:r>
            <a:r>
              <a:rPr lang="en-US" altLang="en-US" sz="2800" b="1" dirty="0" err="1" smtClean="0">
                <a:solidFill>
                  <a:srgbClr val="0070C0"/>
                </a:solidFill>
              </a:rPr>
              <a:t>Bougher</a:t>
            </a:r>
            <a:r>
              <a:rPr lang="en-US" altLang="en-US" sz="2800" b="1" dirty="0" smtClean="0">
                <a:solidFill>
                  <a:srgbClr val="0070C0"/>
                </a:solidFill>
              </a:rPr>
              <a:t>-Beer Lambert law/equation</a:t>
            </a:r>
            <a:r>
              <a:rPr lang="en-US" altLang="en-US" sz="2800" b="1" dirty="0" smtClean="0"/>
              <a:t>.	</a:t>
            </a:r>
          </a:p>
          <a:p>
            <a:pPr marL="320040" indent="-320040" algn="just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sz="2800" b="1" dirty="0" smtClean="0"/>
              <a:t>	Two categories:  </a:t>
            </a:r>
            <a:r>
              <a:rPr lang="en-US" altLang="en-US" sz="2800" b="1" dirty="0" smtClean="0">
                <a:solidFill>
                  <a:srgbClr val="00CC00"/>
                </a:solidFill>
              </a:rPr>
              <a:t>dispersive</a:t>
            </a:r>
            <a:r>
              <a:rPr lang="en-US" altLang="en-US" sz="2800" b="1" dirty="0" smtClean="0"/>
              <a:t> (gratings/prisms; used in lab); and </a:t>
            </a:r>
            <a:r>
              <a:rPr lang="en-US" altLang="en-US" sz="2800" b="1" dirty="0" smtClean="0">
                <a:solidFill>
                  <a:srgbClr val="00CC00"/>
                </a:solidFill>
              </a:rPr>
              <a:t>non-dispersive</a:t>
            </a:r>
            <a:r>
              <a:rPr lang="en-US" altLang="en-US" sz="2800" b="1" dirty="0" smtClean="0"/>
              <a:t> (not use gratings/prisms; IR beam through filter; detects species that absorb IR in the selected range).</a:t>
            </a:r>
          </a:p>
          <a:p>
            <a:pPr marL="320040" indent="-320040" algn="just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sz="2800" b="1" dirty="0" smtClean="0"/>
              <a:t>	Multipoint calibration curve of absorbance vs. concentration (ppm).    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228600"/>
            <a:ext cx="8534400" cy="12192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sz="4000" b="1" smtClean="0"/>
              <a:t> PHOTOACOUSTIC ANALYZERS (PAS)</a:t>
            </a:r>
          </a:p>
        </p:txBody>
      </p:sp>
      <p:sp>
        <p:nvSpPr>
          <p:cNvPr id="44035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228600" y="1455738"/>
            <a:ext cx="8458200" cy="54102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b="1" smtClean="0"/>
              <a:t>	</a:t>
            </a:r>
            <a:r>
              <a:rPr lang="en-US" altLang="en-US" sz="2800" b="1" smtClean="0">
                <a:solidFill>
                  <a:srgbClr val="B50069"/>
                </a:solidFill>
              </a:rPr>
              <a:t>Involves use of sound and UV or IR radiation to quantify air contaminants.  Spectroscopy uses fact that molecules vibrate at a particular resonance frequency.</a:t>
            </a:r>
            <a:r>
              <a:rPr lang="en-US" altLang="en-US" sz="2800" b="1" smtClean="0"/>
              <a:t>  Number and types of atoms determine chemical unique resonance frequency (i.e. 1013 Hz or 1013 vibrations per second).  </a:t>
            </a:r>
            <a:r>
              <a:rPr lang="en-US" altLang="en-US" sz="2800" b="1" smtClean="0">
                <a:solidFill>
                  <a:srgbClr val="0070C0"/>
                </a:solidFill>
              </a:rPr>
              <a:t>Measures sound energy.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b="1" smtClean="0"/>
              <a:t>	</a:t>
            </a:r>
            <a:r>
              <a:rPr lang="en-US" altLang="en-US" sz="2800" b="1" smtClean="0">
                <a:solidFill>
                  <a:srgbClr val="00CC00"/>
                </a:solidFill>
              </a:rPr>
              <a:t>Pattern of energy absorption at specific wavelengths (i.e. fingerprint) used to identify chemical.  Intensity of absorption is proportional to the contaminant concentration.</a:t>
            </a:r>
            <a:r>
              <a:rPr lang="en-US" altLang="en-US" sz="2800" b="1" smtClean="0"/>
              <a:t>  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b="1" smtClean="0"/>
              <a:t>	Interferences – CO</a:t>
            </a:r>
            <a:r>
              <a:rPr lang="en-US" altLang="en-US" sz="2800" b="1" baseline="-25000" smtClean="0"/>
              <a:t>2</a:t>
            </a:r>
            <a:r>
              <a:rPr lang="en-US" altLang="en-US" sz="2800" b="1" smtClean="0"/>
              <a:t>, water vapor limit detection and accuracy of measurement.    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152400"/>
            <a:ext cx="8534400" cy="8382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sz="4000" b="1" smtClean="0"/>
              <a:t> GAS CHROMATOGRAPHY (GC)</a:t>
            </a:r>
          </a:p>
        </p:txBody>
      </p:sp>
      <p:sp>
        <p:nvSpPr>
          <p:cNvPr id="45059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228600" y="1524000"/>
            <a:ext cx="8540750" cy="53340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algn="just">
              <a:buFont typeface="Wingdings" pitchFamily="2" charset="2"/>
              <a:buNone/>
            </a:pPr>
            <a:r>
              <a:rPr lang="en-US" altLang="en-US" b="1" smtClean="0"/>
              <a:t>	</a:t>
            </a:r>
            <a:r>
              <a:rPr lang="en-US" altLang="en-US" b="1" smtClean="0">
                <a:solidFill>
                  <a:srgbClr val="B50069"/>
                </a:solidFill>
              </a:rPr>
              <a:t>Portable GCs are good for identiication of specific chemicals in mixtures and unknown chemicals;</a:t>
            </a:r>
            <a:r>
              <a:rPr lang="en-US" altLang="en-US" b="1" smtClean="0"/>
              <a:t> also for monitoring VOCs.  </a:t>
            </a:r>
          </a:p>
          <a:p>
            <a:pPr algn="just">
              <a:buFont typeface="Wingdings" pitchFamily="2" charset="2"/>
              <a:buNone/>
            </a:pPr>
            <a:r>
              <a:rPr lang="en-US" altLang="en-US" b="1" smtClean="0"/>
              <a:t>	In general, </a:t>
            </a:r>
            <a:r>
              <a:rPr lang="en-US" altLang="en-US" b="1" smtClean="0">
                <a:solidFill>
                  <a:srgbClr val="0070C0"/>
                </a:solidFill>
              </a:rPr>
              <a:t>consists of an injection system, a GC column, and a detector</a:t>
            </a:r>
            <a:r>
              <a:rPr lang="en-US" altLang="en-US" b="1" smtClean="0"/>
              <a:t>.  Figure 17.8.  </a:t>
            </a:r>
          </a:p>
          <a:p>
            <a:pPr algn="just">
              <a:buFont typeface="Wingdings" pitchFamily="2" charset="2"/>
              <a:buNone/>
            </a:pPr>
            <a:r>
              <a:rPr lang="en-US" altLang="en-US" b="1" smtClean="0"/>
              <a:t>	</a:t>
            </a:r>
            <a:r>
              <a:rPr lang="en-US" altLang="en-US" b="1" smtClean="0">
                <a:solidFill>
                  <a:srgbClr val="00CC00"/>
                </a:solidFill>
              </a:rPr>
              <a:t>Columns:  packed and capillary related to resolution of contaminants.</a:t>
            </a:r>
            <a:r>
              <a:rPr lang="en-US" altLang="en-US" b="1" smtClean="0"/>
              <a:t>  Column temp is 5 degrees above ambient.  </a:t>
            </a:r>
          </a:p>
          <a:p>
            <a:pPr algn="just">
              <a:buFont typeface="Wingdings" pitchFamily="2" charset="2"/>
              <a:buNone/>
            </a:pPr>
            <a:r>
              <a:rPr lang="en-US" altLang="en-US" b="1" smtClean="0"/>
              <a:t>	Thermal drift.  Back-flushing technique.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smtClean="0"/>
              <a:t>Figure 17.8</a:t>
            </a:r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5" t="45512" r="47202" b="19711"/>
          <a:stretch>
            <a:fillRect/>
          </a:stretch>
        </p:blipFill>
        <p:spPr bwMode="auto">
          <a:xfrm>
            <a:off x="1828800" y="2209800"/>
            <a:ext cx="5954713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304800"/>
            <a:ext cx="8534400" cy="7620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b="1" smtClean="0"/>
              <a:t> GC DETECTORS</a:t>
            </a:r>
          </a:p>
        </p:txBody>
      </p:sp>
      <p:sp>
        <p:nvSpPr>
          <p:cNvPr id="47107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152400" y="1524000"/>
            <a:ext cx="8766175" cy="49530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b="1" smtClean="0"/>
              <a:t>	</a:t>
            </a:r>
            <a:r>
              <a:rPr lang="en-US" altLang="en-US" sz="2800" b="1" smtClean="0">
                <a:solidFill>
                  <a:srgbClr val="B50069"/>
                </a:solidFill>
              </a:rPr>
              <a:t>Detectors vary in sensitivity, selectively, and linearity.</a:t>
            </a:r>
            <a:r>
              <a:rPr lang="en-US" altLang="en-US" sz="2800" b="1" smtClean="0"/>
              <a:t>  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b="1" smtClean="0">
                <a:solidFill>
                  <a:srgbClr val="0070C0"/>
                </a:solidFill>
              </a:rPr>
              <a:t>	Choice depends on: contaminants; sensitivity.   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b="1" smtClean="0"/>
              <a:t>	Peaks of separated components; concentration determined by area under peaks; compare with calibration.  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b="1" smtClean="0"/>
              <a:t>	</a:t>
            </a:r>
            <a:r>
              <a:rPr lang="en-US" altLang="en-US" sz="2800" b="1" smtClean="0">
                <a:solidFill>
                  <a:srgbClr val="00CC00"/>
                </a:solidFill>
              </a:rPr>
              <a:t>Field operation of GC requires calibration with the chemical of interest under the same conditions as the chemical to be measured in field.</a:t>
            </a:r>
            <a:r>
              <a:rPr lang="en-US" altLang="en-US" sz="2800" b="1" smtClean="0"/>
              <a:t>  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b="1" smtClean="0"/>
              <a:t>	Limitation is requirement of high degree of skill.  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b="1" smtClean="0"/>
              <a:t>	Not unique retention times.  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b="1" smtClean="0"/>
              <a:t>	QA/QC – repeatability and reproducibility.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228600"/>
            <a:ext cx="8458200" cy="8382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sz="4000" b="1" smtClean="0"/>
              <a:t> FOURIER TRANSFORM IR (FTIR)</a:t>
            </a:r>
          </a:p>
        </p:txBody>
      </p:sp>
      <p:sp>
        <p:nvSpPr>
          <p:cNvPr id="163843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152400" y="1600200"/>
            <a:ext cx="8540750" cy="51054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lnSpcReduction="10000"/>
          </a:bodyPr>
          <a:lstStyle/>
          <a:p>
            <a:pPr marL="320040" indent="-320040" algn="just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sz="2800" b="1" dirty="0" smtClean="0"/>
              <a:t>	Forefront of monitoring technology. </a:t>
            </a:r>
            <a:r>
              <a:rPr lang="en-US" altLang="en-US" sz="2800" b="1" dirty="0" smtClean="0">
                <a:solidFill>
                  <a:srgbClr val="B50069"/>
                </a:solidFill>
              </a:rPr>
              <a:t>Potential to monitor a wide range of compounds simultaneously at very low limits of detection (ppb).</a:t>
            </a:r>
            <a:r>
              <a:rPr lang="en-US" altLang="en-US" sz="2800" b="1" dirty="0" smtClean="0"/>
              <a:t>  More efficient collection and radiation analysis; higher spectral resolution; greater specificity; higher signal to noise ratio; lower limits of detection.</a:t>
            </a:r>
          </a:p>
          <a:p>
            <a:pPr marL="320040" indent="-320040" algn="just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sz="2800" b="1" dirty="0" smtClean="0">
                <a:solidFill>
                  <a:srgbClr val="0070C0"/>
                </a:solidFill>
              </a:rPr>
              <a:t>	Used to identify unknown as well as known contaminants and quantify chemicals in mixtures. Fingerprint as pattern of absorption.</a:t>
            </a:r>
          </a:p>
          <a:p>
            <a:pPr marL="320040" indent="-320040" algn="just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sz="2800" b="1" dirty="0" smtClean="0"/>
              <a:t>	Modes:  extractive or open-path (i.e. real-time monitoring; STELs, TWAs of complex mixtures)</a:t>
            </a:r>
          </a:p>
          <a:p>
            <a:pPr marL="320040" indent="-320040" algn="just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sz="2800" b="1" dirty="0" smtClean="0"/>
              <a:t>	Challenging calibration problems; background spectrum.  </a:t>
            </a:r>
          </a:p>
          <a:p>
            <a:pPr marL="320040" indent="-320040" algn="just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sz="2800" b="1" dirty="0" smtClean="0"/>
              <a:t>	Other:  computed tomography applications.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381000"/>
            <a:ext cx="8510588" cy="12192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b="1" smtClean="0"/>
              <a:t>DIRECT-READING UNITS	</a:t>
            </a:r>
          </a:p>
        </p:txBody>
      </p:sp>
      <p:sp>
        <p:nvSpPr>
          <p:cNvPr id="12291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228600" y="1828800"/>
            <a:ext cx="8540750" cy="43434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algn="just">
              <a:buFont typeface="Wingdings" pitchFamily="2" charset="2"/>
              <a:buNone/>
            </a:pPr>
            <a:r>
              <a:rPr lang="en-US" altLang="en-US" b="1" smtClean="0"/>
              <a:t>	For </a:t>
            </a:r>
            <a:r>
              <a:rPr lang="en-US" altLang="en-US" b="1" smtClean="0">
                <a:solidFill>
                  <a:srgbClr val="B50069"/>
                </a:solidFill>
              </a:rPr>
              <a:t>gases and vapors</a:t>
            </a:r>
            <a:r>
              <a:rPr lang="en-US" altLang="en-US" b="1" smtClean="0"/>
              <a:t>, these types of instruments are designed to:</a:t>
            </a:r>
          </a:p>
          <a:p>
            <a:pPr algn="just">
              <a:buFont typeface="Wingdings" pitchFamily="2" charset="2"/>
              <a:buNone/>
            </a:pPr>
            <a:r>
              <a:rPr lang="en-US" altLang="en-US" b="1" smtClean="0"/>
              <a:t>	1.   monitor a specific single compound;</a:t>
            </a:r>
          </a:p>
          <a:p>
            <a:pPr algn="just">
              <a:buFont typeface="Wingdings" pitchFamily="2" charset="2"/>
              <a:buNone/>
            </a:pPr>
            <a:r>
              <a:rPr lang="en-US" altLang="en-US" b="1" smtClean="0"/>
              <a:t>	2.   monitor specific multiple agents; and,</a:t>
            </a:r>
          </a:p>
          <a:p>
            <a:pPr algn="just">
              <a:buFont typeface="Wingdings" pitchFamily="2" charset="2"/>
              <a:buNone/>
            </a:pPr>
            <a:r>
              <a:rPr lang="en-US" altLang="en-US" b="1" smtClean="0"/>
              <a:t>	3.   monitor multiple gases and vapors 	 	 	 without differentiation.  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228600"/>
            <a:ext cx="8458200" cy="8382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b="1" smtClean="0"/>
              <a:t> DETECTOR TUBES</a:t>
            </a:r>
          </a:p>
        </p:txBody>
      </p:sp>
      <p:sp>
        <p:nvSpPr>
          <p:cNvPr id="49155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304800" y="1524000"/>
            <a:ext cx="8305800" cy="48006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algn="just">
              <a:buFont typeface="Wingdings" pitchFamily="2" charset="2"/>
              <a:buNone/>
            </a:pPr>
            <a:r>
              <a:rPr lang="en-US" altLang="en-US" b="1" smtClean="0"/>
              <a:t>	Detector tubes, or colorimetric indicator tubes, are the </a:t>
            </a:r>
            <a:r>
              <a:rPr lang="en-US" altLang="en-US" b="1" smtClean="0">
                <a:solidFill>
                  <a:srgbClr val="B50069"/>
                </a:solidFill>
              </a:rPr>
              <a:t>most widely used: </a:t>
            </a:r>
            <a:r>
              <a:rPr lang="en-US" altLang="en-US" b="1" smtClean="0"/>
              <a:t>due to ease of use, minimum training requirements, fast on-site results, and wide range of chemical sensitivities.  </a:t>
            </a:r>
          </a:p>
          <a:p>
            <a:pPr algn="just">
              <a:buFont typeface="Wingdings" pitchFamily="2" charset="2"/>
              <a:buNone/>
            </a:pPr>
            <a:r>
              <a:rPr lang="en-US" altLang="en-US" b="1" smtClean="0"/>
              <a:t>	Hermetically sealed glass tube containing inert solid/granular materials impregnated with reagent(s) that </a:t>
            </a:r>
            <a:r>
              <a:rPr lang="en-US" altLang="en-US" b="1" smtClean="0">
                <a:solidFill>
                  <a:srgbClr val="0070C0"/>
                </a:solidFill>
              </a:rPr>
              <a:t>change color based on chemical reaction(s).  </a:t>
            </a:r>
            <a:r>
              <a:rPr lang="en-US" altLang="en-US" b="1" smtClean="0"/>
              <a:t>Filter and/or pre-layer to adsorb interferences. </a:t>
            </a:r>
          </a:p>
          <a:p>
            <a:pPr algn="just">
              <a:buFont typeface="Wingdings" pitchFamily="2" charset="2"/>
              <a:buNone/>
            </a:pPr>
            <a:endParaRPr lang="en-US" altLang="en-US" b="1" smtClean="0"/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228600"/>
            <a:ext cx="8458200" cy="9906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b="1" smtClean="0"/>
              <a:t> DETECTOR TUBES</a:t>
            </a:r>
          </a:p>
        </p:txBody>
      </p:sp>
      <p:sp>
        <p:nvSpPr>
          <p:cNvPr id="50179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304800" y="1524000"/>
            <a:ext cx="8540750" cy="51816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algn="just">
              <a:buFont typeface="Wingdings" pitchFamily="2" charset="2"/>
              <a:buNone/>
            </a:pPr>
            <a:r>
              <a:rPr lang="en-US" altLang="en-US" b="1" smtClean="0"/>
              <a:t>	</a:t>
            </a:r>
            <a:r>
              <a:rPr lang="en-US" altLang="en-US" b="1" smtClean="0">
                <a:solidFill>
                  <a:srgbClr val="00CC00"/>
                </a:solidFill>
              </a:rPr>
              <a:t>Length of resulting color change or the intensity of the color change is compared with a reference to obtain the airborne concentration.</a:t>
            </a:r>
          </a:p>
          <a:p>
            <a:pPr algn="just">
              <a:buFont typeface="Wingdings" pitchFamily="2" charset="2"/>
              <a:buNone/>
            </a:pPr>
            <a:r>
              <a:rPr lang="en-US" altLang="en-US" b="1" smtClean="0"/>
              <a:t>	Three methods of use:</a:t>
            </a:r>
          </a:p>
          <a:p>
            <a:pPr algn="just">
              <a:buFont typeface="Wingdings" pitchFamily="2" charset="2"/>
              <a:buNone/>
            </a:pPr>
            <a:r>
              <a:rPr lang="en-US" altLang="en-US" b="1" smtClean="0"/>
              <a:t>	1.	calibration scaled marked on tube;</a:t>
            </a:r>
          </a:p>
          <a:p>
            <a:pPr algn="just">
              <a:buFont typeface="Wingdings" pitchFamily="2" charset="2"/>
              <a:buNone/>
            </a:pPr>
            <a:r>
              <a:rPr lang="en-US" altLang="en-US" b="1" smtClean="0"/>
              <a:t>	2.  separate conversion chart;, and</a:t>
            </a:r>
          </a:p>
          <a:p>
            <a:pPr algn="just">
              <a:buFont typeface="Wingdings" pitchFamily="2" charset="2"/>
              <a:buNone/>
            </a:pPr>
            <a:r>
              <a:rPr lang="en-US" altLang="en-US" b="1" smtClean="0"/>
              <a:t>	3.  separate comparison tube.  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228600"/>
            <a:ext cx="8458200" cy="8382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b="1" smtClean="0"/>
              <a:t> DETECTOR TUBE USE</a:t>
            </a:r>
          </a:p>
        </p:txBody>
      </p:sp>
      <p:sp>
        <p:nvSpPr>
          <p:cNvPr id="51203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152400" y="1447800"/>
            <a:ext cx="8693150" cy="48768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algn="just">
              <a:buFont typeface="Wingdings" pitchFamily="2" charset="2"/>
              <a:buNone/>
            </a:pPr>
            <a:r>
              <a:rPr lang="en-US" altLang="en-US" sz="2800" b="1" smtClean="0"/>
              <a:t>	Break ends of tube and place in bellows/piston, or bulb-type pump which are specially designed by each manufacturer; therefore, </a:t>
            </a:r>
            <a:r>
              <a:rPr lang="en-US" altLang="en-US" sz="2800" b="1" smtClean="0">
                <a:solidFill>
                  <a:srgbClr val="B50069"/>
                </a:solidFill>
              </a:rPr>
              <a:t>interchanging equipment between manufacturer results in significant measurement errors.  </a:t>
            </a:r>
          </a:p>
          <a:p>
            <a:pPr algn="just">
              <a:buFont typeface="Wingdings" pitchFamily="2" charset="2"/>
              <a:buNone/>
            </a:pPr>
            <a:r>
              <a:rPr lang="en-US" altLang="en-US" sz="2800" b="1" smtClean="0"/>
              <a:t>	Perform pump stroke to draw air through tube at a flow rate and volume determined by the manufacturer.  A specified number of strokes are used for a given chemical and detection range.  Total pumps stroke time can range from several seconds to several minutes.  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228600"/>
            <a:ext cx="8458200" cy="8382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b="1" smtClean="0"/>
              <a:t> DETECTOR TUBE USE</a:t>
            </a:r>
          </a:p>
        </p:txBody>
      </p:sp>
      <p:sp>
        <p:nvSpPr>
          <p:cNvPr id="52227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0" y="1447800"/>
            <a:ext cx="8839200" cy="51054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algn="just">
              <a:buFont typeface="Wingdings" pitchFamily="2" charset="2"/>
              <a:buNone/>
            </a:pPr>
            <a:r>
              <a:rPr lang="en-US" altLang="en-US" sz="2800" b="1" smtClean="0"/>
              <a:t>	</a:t>
            </a:r>
            <a:r>
              <a:rPr lang="en-US" altLang="en-US" sz="2800" b="1" smtClean="0">
                <a:solidFill>
                  <a:srgbClr val="B50069"/>
                </a:solidFill>
              </a:rPr>
              <a:t>Tube selection depends on the chemical(s) to be monitored and the concentration range.  Most tubes react with more than one chemical that are structurally similar.</a:t>
            </a:r>
            <a:r>
              <a:rPr lang="en-US" altLang="en-US" sz="2800" b="1" smtClean="0"/>
              <a:t>  Interferences are documented by manufacturers and should be understood.</a:t>
            </a:r>
          </a:p>
          <a:p>
            <a:pPr algn="just">
              <a:buFont typeface="Wingdings" pitchFamily="2" charset="2"/>
              <a:buNone/>
            </a:pPr>
            <a:r>
              <a:rPr lang="en-US" altLang="en-US" sz="2800" b="1" smtClean="0">
                <a:solidFill>
                  <a:srgbClr val="0070C0"/>
                </a:solidFill>
              </a:rPr>
              <a:t>	Variety of tubes – different ranges; qualitative indicator tubes (not used regarding concentrations); presence/absence - poly tubes.</a:t>
            </a:r>
          </a:p>
          <a:p>
            <a:pPr algn="just">
              <a:buFont typeface="Wingdings" pitchFamily="2" charset="2"/>
              <a:buNone/>
            </a:pPr>
            <a:r>
              <a:rPr lang="en-US" altLang="en-US" sz="2800" b="1" smtClean="0"/>
              <a:t>	Help to choose a more accurate method.  </a:t>
            </a:r>
          </a:p>
          <a:p>
            <a:pPr algn="just">
              <a:buFont typeface="Wingdings" pitchFamily="2" charset="2"/>
              <a:buNone/>
            </a:pPr>
            <a:r>
              <a:rPr lang="en-US" altLang="en-US" sz="2800" b="1" smtClean="0"/>
              <a:t>	</a:t>
            </a:r>
            <a:r>
              <a:rPr lang="en-US" altLang="en-US" sz="2800" b="1" smtClean="0">
                <a:solidFill>
                  <a:srgbClr val="00CC00"/>
                </a:solidFill>
              </a:rPr>
              <a:t>Grab samples; variable; source monitoring, not compliance.</a:t>
            </a:r>
            <a:r>
              <a:rPr lang="en-US" altLang="en-US" sz="2800" b="1" smtClean="0"/>
              <a:t>  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304800"/>
            <a:ext cx="8458200" cy="7620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sz="4000" b="1" smtClean="0"/>
              <a:t> DETECTOR TUBE LIMITATIONS</a:t>
            </a:r>
          </a:p>
        </p:txBody>
      </p:sp>
      <p:sp>
        <p:nvSpPr>
          <p:cNvPr id="53251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152400" y="1558925"/>
            <a:ext cx="8991600" cy="53340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algn="just">
              <a:buFont typeface="Wingdings" pitchFamily="2" charset="2"/>
              <a:buNone/>
            </a:pPr>
            <a:r>
              <a:rPr lang="en-US" altLang="en-US" b="1" smtClean="0"/>
              <a:t>	</a:t>
            </a:r>
            <a:r>
              <a:rPr lang="en-US" altLang="en-US" b="1" smtClean="0">
                <a:solidFill>
                  <a:srgbClr val="B50069"/>
                </a:solidFill>
              </a:rPr>
              <a:t>Sensitive to temperature, humidity, pressure, light, time, and presence of interferences.  </a:t>
            </a:r>
          </a:p>
          <a:p>
            <a:pPr algn="just">
              <a:buFont typeface="Wingdings" pitchFamily="2" charset="2"/>
              <a:buNone/>
            </a:pPr>
            <a:r>
              <a:rPr lang="en-US" altLang="en-US" b="1" smtClean="0">
                <a:solidFill>
                  <a:srgbClr val="0070C0"/>
                </a:solidFill>
              </a:rPr>
              <a:t>	Reagents are chemically reactive and can degrade over time to heat/UV; limited shelf life. </a:t>
            </a:r>
          </a:p>
          <a:p>
            <a:pPr algn="just">
              <a:buFont typeface="Wingdings" pitchFamily="2" charset="2"/>
              <a:buNone/>
            </a:pPr>
            <a:r>
              <a:rPr lang="en-US" altLang="en-US" b="1" smtClean="0"/>
              <a:t>	Recommended use in range of 0 to 40 degrees C.  Sampling under different conditions [20 to 25 degrees C; 760 mm Hg; 50%RH]. OR corrections or conversions.  </a:t>
            </a:r>
          </a:p>
          <a:p>
            <a:pPr algn="just">
              <a:buFont typeface="Wingdings" pitchFamily="2" charset="2"/>
              <a:buNone/>
            </a:pPr>
            <a:r>
              <a:rPr lang="en-US" altLang="en-US" b="1" smtClean="0"/>
              <a:t>	Interferences – positive or negative.</a:t>
            </a: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228600"/>
            <a:ext cx="8458200" cy="8382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b="1" smtClean="0"/>
              <a:t> DETECTOR TUBES</a:t>
            </a:r>
          </a:p>
        </p:txBody>
      </p:sp>
      <p:sp>
        <p:nvSpPr>
          <p:cNvPr id="169987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304800" y="1600200"/>
            <a:ext cx="8540750" cy="53340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lnSpcReduction="10000"/>
          </a:bodyPr>
          <a:lstStyle/>
          <a:p>
            <a:pPr marL="320040" indent="-320040" algn="just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sz="2800" b="1" dirty="0" smtClean="0"/>
              <a:t>	</a:t>
            </a:r>
            <a:r>
              <a:rPr lang="en-US" altLang="en-US" sz="2800" b="1" dirty="0" smtClean="0">
                <a:solidFill>
                  <a:srgbClr val="B50069"/>
                </a:solidFill>
              </a:rPr>
              <a:t>Some tubes are designed to perform integrated sampling over long monitoring periods of up to 8 hours and use low-flow pumps.  Lower limits of detection over longer sampling times.</a:t>
            </a:r>
            <a:r>
              <a:rPr lang="en-US" altLang="en-US" sz="2800" b="1" dirty="0" smtClean="0"/>
              <a:t>  </a:t>
            </a:r>
          </a:p>
          <a:p>
            <a:pPr marL="320040" indent="-320040" algn="just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sz="2800" b="1" dirty="0" smtClean="0">
                <a:solidFill>
                  <a:srgbClr val="0070C0"/>
                </a:solidFill>
              </a:rPr>
              <a:t>	Length of stain is usually calibrated in microliters.  Measurement can be converted to a TWA concentration.  </a:t>
            </a:r>
          </a:p>
          <a:p>
            <a:pPr marL="320040" indent="-320040" algn="just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sz="2800" b="1" dirty="0" smtClean="0"/>
              <a:t>	Diffusion tube results divided by exposure time.  Temp/pressure corrections. Cross-sensitivities.  Long-term tubes as screening device.</a:t>
            </a:r>
          </a:p>
          <a:p>
            <a:pPr marL="320040" indent="-320040" algn="just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sz="2800" b="1" dirty="0" smtClean="0"/>
              <a:t>	Accuracy varies +/- 25 to 35%.</a:t>
            </a:r>
          </a:p>
          <a:p>
            <a:pPr marL="320040" indent="-320040" algn="just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sz="2800" b="1" dirty="0" smtClean="0"/>
              <a:t>	Leak checks; volume/flow rate measurements.</a:t>
            </a: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228600"/>
            <a:ext cx="8458200" cy="8382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sz="4000" b="1" smtClean="0"/>
              <a:t> OPTICAL PARTICLE COUNTER</a:t>
            </a:r>
          </a:p>
        </p:txBody>
      </p:sp>
      <p:sp>
        <p:nvSpPr>
          <p:cNvPr id="55299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304800" y="1447800"/>
            <a:ext cx="8540750" cy="52578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algn="just">
              <a:buFont typeface="Wingdings" pitchFamily="2" charset="2"/>
              <a:buNone/>
            </a:pPr>
            <a:r>
              <a:rPr lang="en-US" altLang="en-US" b="1" smtClean="0"/>
              <a:t>	</a:t>
            </a:r>
            <a:r>
              <a:rPr lang="en-US" altLang="en-US" b="1" smtClean="0">
                <a:solidFill>
                  <a:srgbClr val="B50069"/>
                </a:solidFill>
              </a:rPr>
              <a:t>Popular direct-reading aerosol monitors - light-scattering aerosol photometers.  </a:t>
            </a:r>
          </a:p>
          <a:p>
            <a:pPr algn="just">
              <a:buFont typeface="Wingdings" pitchFamily="2" charset="2"/>
              <a:buNone/>
            </a:pPr>
            <a:r>
              <a:rPr lang="en-US" altLang="en-US" b="1" smtClean="0">
                <a:solidFill>
                  <a:srgbClr val="0070C0"/>
                </a:solidFill>
              </a:rPr>
              <a:t>	As number of particles increase, the light reaching the detector increases.  Scattering angle has a great influence on aerosol measurements.  </a:t>
            </a:r>
          </a:p>
          <a:p>
            <a:pPr algn="just">
              <a:buFont typeface="Wingdings" pitchFamily="2" charset="2"/>
              <a:buNone/>
            </a:pPr>
            <a:r>
              <a:rPr lang="en-US" altLang="en-US" b="1" smtClean="0"/>
              <a:t>	</a:t>
            </a:r>
            <a:r>
              <a:rPr lang="en-US" altLang="en-US" b="1" smtClean="0">
                <a:solidFill>
                  <a:srgbClr val="00CC00"/>
                </a:solidFill>
              </a:rPr>
              <a:t>Factory and field calibrated. </a:t>
            </a:r>
          </a:p>
          <a:p>
            <a:pPr algn="just">
              <a:buFont typeface="Wingdings" pitchFamily="2" charset="2"/>
              <a:buNone/>
            </a:pPr>
            <a:r>
              <a:rPr lang="en-US" altLang="en-US" b="1" smtClean="0"/>
              <a:t>	Single particle, direct-reading OPC illuminate aerosols.  Number/concentration and size of particles can be determined.  </a:t>
            </a: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28600"/>
            <a:ext cx="8382000" cy="11430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sz="4000" b="1" smtClean="0"/>
              <a:t> CONDENSATION NUCLEUS COUNTER</a:t>
            </a:r>
          </a:p>
        </p:txBody>
      </p:sp>
      <p:sp>
        <p:nvSpPr>
          <p:cNvPr id="56323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304800" y="1524000"/>
            <a:ext cx="8540750" cy="48006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algn="just">
              <a:buFont typeface="Wingdings" pitchFamily="2" charset="2"/>
              <a:buNone/>
            </a:pPr>
            <a:r>
              <a:rPr lang="en-US" altLang="en-US" b="1" smtClean="0"/>
              <a:t>	</a:t>
            </a:r>
            <a:r>
              <a:rPr lang="en-US" altLang="en-US" b="1" smtClean="0">
                <a:solidFill>
                  <a:srgbClr val="C00000"/>
                </a:solidFill>
              </a:rPr>
              <a:t>Can measure very small particles (less than 1.0 um); e.g. atmospheric aerosols.  </a:t>
            </a:r>
          </a:p>
          <a:p>
            <a:pPr algn="just">
              <a:buFont typeface="Wingdings" pitchFamily="2" charset="2"/>
              <a:buNone/>
            </a:pPr>
            <a:r>
              <a:rPr lang="en-US" altLang="en-US" b="1" smtClean="0">
                <a:solidFill>
                  <a:srgbClr val="0070C0"/>
                </a:solidFill>
              </a:rPr>
              <a:t>	Testing HEPA filters in clean room and quantitative fit-testing respirators.</a:t>
            </a:r>
          </a:p>
          <a:p>
            <a:pPr algn="just">
              <a:buFont typeface="Wingdings" pitchFamily="2" charset="2"/>
              <a:buNone/>
            </a:pPr>
            <a:r>
              <a:rPr lang="en-US" altLang="en-US" b="1" smtClean="0"/>
              <a:t>	</a:t>
            </a:r>
            <a:r>
              <a:rPr lang="en-US" altLang="en-US" b="1" smtClean="0">
                <a:solidFill>
                  <a:srgbClr val="00CC00"/>
                </a:solidFill>
              </a:rPr>
              <a:t>Fast response time, lightweight, and portable, used for real-time measurement.  </a:t>
            </a:r>
          </a:p>
          <a:p>
            <a:pPr algn="just">
              <a:buFont typeface="Wingdings" pitchFamily="2" charset="2"/>
              <a:buNone/>
            </a:pPr>
            <a:r>
              <a:rPr lang="en-US" altLang="en-US" b="1" smtClean="0"/>
              <a:t>	</a:t>
            </a: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28600"/>
            <a:ext cx="8382000" cy="10668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sz="4000" b="1" smtClean="0"/>
              <a:t> MULTIPLE PARTICLE MONITORS</a:t>
            </a:r>
          </a:p>
        </p:txBody>
      </p:sp>
      <p:sp>
        <p:nvSpPr>
          <p:cNvPr id="57347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0" y="1524000"/>
            <a:ext cx="8845550" cy="56388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800" b="1" smtClean="0"/>
              <a:t>	</a:t>
            </a:r>
            <a:r>
              <a:rPr lang="en-US" altLang="en-US" sz="2800" b="1" smtClean="0">
                <a:solidFill>
                  <a:srgbClr val="C00000"/>
                </a:solidFill>
              </a:rPr>
              <a:t>Real-time dust monitors for aerosol concentrations.  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800" b="1" smtClean="0">
                <a:solidFill>
                  <a:srgbClr val="0070C0"/>
                </a:solidFill>
              </a:rPr>
              <a:t>	Intensity of light scattered used to estimate concentration.  As number of particles increases, the light reaching the detector increases.  Depends on the size, shape, and refractive index.  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800" b="1" smtClean="0"/>
              <a:t>	Advantage is linear response over a large concentration range; sampling rate influences unit response rate; and, measures particle count and not mass.  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800" b="1" smtClean="0"/>
              <a:t>	</a:t>
            </a:r>
            <a:r>
              <a:rPr lang="en-US" altLang="en-US" sz="2800" b="1" smtClean="0">
                <a:solidFill>
                  <a:srgbClr val="00CC00"/>
                </a:solidFill>
              </a:rPr>
              <a:t>Calibration with similar aerosol based on refractive index and particle size measurement; linear range.  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800" b="1" smtClean="0"/>
              <a:t>	Electrical techniques for aerodynamic diameters of  particles.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800" b="1" smtClean="0"/>
              <a:t>	</a:t>
            </a: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28600"/>
            <a:ext cx="8382000" cy="11430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4000" b="1" smtClean="0"/>
              <a:t> FIBROUS AEROSOL MONITORS (FAMs) </a:t>
            </a:r>
          </a:p>
        </p:txBody>
      </p:sp>
      <p:sp>
        <p:nvSpPr>
          <p:cNvPr id="58371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152400" y="1524000"/>
            <a:ext cx="8534400" cy="51816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algn="just">
              <a:buFont typeface="Wingdings" pitchFamily="2" charset="2"/>
              <a:buNone/>
            </a:pPr>
            <a:r>
              <a:rPr lang="en-US" altLang="en-US" sz="2800" b="1" smtClean="0"/>
              <a:t>	</a:t>
            </a:r>
            <a:r>
              <a:rPr lang="en-US" altLang="en-US" sz="2800" b="1" smtClean="0">
                <a:solidFill>
                  <a:srgbClr val="C00000"/>
                </a:solidFill>
              </a:rPr>
              <a:t>FAMs are modified light-scattering monitors designed to measure airborne concentrations of fibrous materials with a length-to-diameter aspect ratio greater than 3 (e.g. asbestos, fiber glass). </a:t>
            </a:r>
            <a:r>
              <a:rPr lang="en-US" altLang="en-US" sz="2800" b="1" smtClean="0">
                <a:solidFill>
                  <a:srgbClr val="0070C0"/>
                </a:solidFill>
              </a:rPr>
              <a:t> Results reported as fiber counts rather than mass concentrations.  Real-time measurements.  </a:t>
            </a:r>
          </a:p>
          <a:p>
            <a:pPr algn="just">
              <a:buFont typeface="Wingdings" pitchFamily="2" charset="2"/>
              <a:buNone/>
            </a:pPr>
            <a:r>
              <a:rPr lang="en-US" altLang="en-US" sz="2800" b="1" smtClean="0"/>
              <a:t>	</a:t>
            </a:r>
          </a:p>
          <a:p>
            <a:pPr algn="just">
              <a:buFont typeface="Wingdings" pitchFamily="2" charset="2"/>
              <a:buNone/>
            </a:pPr>
            <a:r>
              <a:rPr lang="en-US" altLang="en-US" sz="2800" b="1" smtClean="0"/>
              <a:t>	Limitation is that measurements assume that ideal cylindrical fibers are being detected.  Calibrated by side-by-side comparison to NIOSH Method 7400.</a:t>
            </a:r>
          </a:p>
          <a:p>
            <a:pPr algn="just">
              <a:buFont typeface="Wingdings" pitchFamily="2" charset="2"/>
              <a:buNone/>
            </a:pPr>
            <a:r>
              <a:rPr lang="en-US" altLang="en-US" sz="2800" b="1" smtClean="0"/>
              <a:t>		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381000"/>
            <a:ext cx="8510588" cy="11430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b="1" smtClean="0"/>
              <a:t>   DIRECT-READING METERS	</a:t>
            </a:r>
          </a:p>
        </p:txBody>
      </p:sp>
      <p:sp>
        <p:nvSpPr>
          <p:cNvPr id="13315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152400" y="1600200"/>
            <a:ext cx="8540750" cy="51054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algn="just">
              <a:buFont typeface="Wingdings" pitchFamily="2" charset="2"/>
              <a:buNone/>
            </a:pPr>
            <a:r>
              <a:rPr lang="en-US" altLang="en-US" sz="2800" b="1" smtClean="0"/>
              <a:t>	Instruments designed to be used within a </a:t>
            </a:r>
            <a:r>
              <a:rPr lang="en-US" altLang="en-US" sz="2800" b="1" smtClean="0">
                <a:solidFill>
                  <a:srgbClr val="B50069"/>
                </a:solidFill>
              </a:rPr>
              <a:t>designated detection range</a:t>
            </a:r>
            <a:r>
              <a:rPr lang="en-US" altLang="en-US" sz="2800" b="1" smtClean="0"/>
              <a:t> and should be </a:t>
            </a:r>
            <a:r>
              <a:rPr lang="en-US" altLang="en-US" sz="2800" b="1" smtClean="0">
                <a:solidFill>
                  <a:srgbClr val="B50069"/>
                </a:solidFill>
              </a:rPr>
              <a:t>calibrated before field use</a:t>
            </a:r>
            <a:r>
              <a:rPr lang="en-US" altLang="en-US" sz="2800" b="1" smtClean="0"/>
              <a:t>.  </a:t>
            </a:r>
          </a:p>
          <a:p>
            <a:pPr algn="just">
              <a:buFont typeface="Wingdings" pitchFamily="2" charset="2"/>
              <a:buNone/>
            </a:pPr>
            <a:endParaRPr lang="en-US" altLang="en-US" sz="2800" b="1" smtClean="0"/>
          </a:p>
          <a:p>
            <a:pPr algn="just">
              <a:buFont typeface="Wingdings" pitchFamily="2" charset="2"/>
              <a:buNone/>
            </a:pPr>
            <a:r>
              <a:rPr lang="en-US" altLang="en-US" sz="2800" b="1" smtClean="0"/>
              <a:t>	A variety of </a:t>
            </a:r>
            <a:r>
              <a:rPr lang="en-US" altLang="en-US" sz="2800" b="1" smtClean="0">
                <a:solidFill>
                  <a:srgbClr val="0070C0"/>
                </a:solidFill>
              </a:rPr>
              <a:t>detection principles </a:t>
            </a:r>
            <a:r>
              <a:rPr lang="en-US" altLang="en-US" sz="2800" b="1" smtClean="0"/>
              <a:t>are used for gases and vapors including </a:t>
            </a:r>
            <a:r>
              <a:rPr lang="en-US" altLang="en-US" sz="2800" b="1" smtClean="0">
                <a:solidFill>
                  <a:srgbClr val="00CC00"/>
                </a:solidFill>
              </a:rPr>
              <a:t>infrared (IR), ultraviolet (UV), flame ionization, photoionization, colorimetric, and electrochemical reaction</a:t>
            </a:r>
            <a:r>
              <a:rPr lang="en-US" altLang="en-US" sz="2800" b="1" smtClean="0"/>
              <a:t>.  </a:t>
            </a:r>
          </a:p>
          <a:p>
            <a:pPr algn="just">
              <a:buFont typeface="Wingdings" pitchFamily="2" charset="2"/>
              <a:buNone/>
            </a:pPr>
            <a:endParaRPr lang="en-US" altLang="en-US" sz="2800" b="1" smtClean="0"/>
          </a:p>
          <a:p>
            <a:pPr algn="just">
              <a:buFont typeface="Wingdings" pitchFamily="2" charset="2"/>
              <a:buNone/>
            </a:pPr>
            <a:r>
              <a:rPr lang="en-US" altLang="en-US" sz="2800" b="1" smtClean="0"/>
              <a:t>	See Table 17.1.</a:t>
            </a: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b="1" smtClean="0"/>
              <a:t>OTHERS</a:t>
            </a:r>
          </a:p>
        </p:txBody>
      </p:sp>
      <p:sp>
        <p:nvSpPr>
          <p:cNvPr id="59395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304800" y="1600200"/>
            <a:ext cx="8540750" cy="4879975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algn="just">
              <a:buFont typeface="Wingdings" pitchFamily="2" charset="2"/>
              <a:buNone/>
            </a:pPr>
            <a:r>
              <a:rPr lang="en-US" altLang="en-US" b="1" smtClean="0"/>
              <a:t>	Piezoelectric quartz crystal microbalances</a:t>
            </a:r>
          </a:p>
          <a:p>
            <a:pPr algn="just">
              <a:buFont typeface="Wingdings" pitchFamily="2" charset="2"/>
              <a:buNone/>
            </a:pPr>
            <a:r>
              <a:rPr lang="en-US" altLang="en-US" b="1" smtClean="0"/>
              <a:t>	Piezoelectric mass sensors</a:t>
            </a:r>
          </a:p>
          <a:p>
            <a:pPr algn="just">
              <a:buFont typeface="Wingdings" pitchFamily="2" charset="2"/>
              <a:buNone/>
            </a:pPr>
            <a:r>
              <a:rPr lang="en-US" altLang="en-US" b="1" smtClean="0"/>
              <a:t>	Tapered Element Oscillating Microbalance (TEOM) </a:t>
            </a:r>
          </a:p>
          <a:p>
            <a:pPr algn="just">
              <a:buFont typeface="Wingdings" pitchFamily="2" charset="2"/>
              <a:buNone/>
            </a:pPr>
            <a:r>
              <a:rPr lang="en-US" altLang="en-US" b="1" smtClean="0"/>
              <a:t>	Beta absorption techniques for aerosol mass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smtClean="0"/>
              <a:t>Table 17.1</a:t>
            </a:r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85" t="15785" r="29187"/>
          <a:stretch>
            <a:fillRect/>
          </a:stretch>
        </p:blipFill>
        <p:spPr bwMode="auto">
          <a:xfrm>
            <a:off x="3124200" y="31750"/>
            <a:ext cx="6019800" cy="68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304800"/>
            <a:ext cx="8510588" cy="9906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b="1" smtClean="0"/>
              <a:t>AEROSOL DETERMINATIONS	</a:t>
            </a: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228600" y="1524000"/>
            <a:ext cx="8540750" cy="51816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b="1" smtClean="0"/>
              <a:t>	Units </a:t>
            </a:r>
            <a:r>
              <a:rPr lang="en-US" altLang="en-US" sz="2800" b="1" smtClean="0">
                <a:solidFill>
                  <a:srgbClr val="B50069"/>
                </a:solidFill>
              </a:rPr>
              <a:t>cannot differentiate</a:t>
            </a:r>
            <a:r>
              <a:rPr lang="en-US" altLang="en-US" sz="2800" b="1" smtClean="0"/>
              <a:t> between types of aerosols.  </a:t>
            </a:r>
            <a:r>
              <a:rPr lang="en-US" altLang="en-US" sz="2800" b="1" smtClean="0">
                <a:solidFill>
                  <a:srgbClr val="0070C0"/>
                </a:solidFill>
              </a:rPr>
              <a:t>Information  includes:  particle size distribution, particle count, and total and respirable mass concentration.  </a:t>
            </a:r>
            <a:r>
              <a:rPr lang="en-US" altLang="en-US" sz="2800" b="1" smtClean="0"/>
              <a:t>No single unit can do all.  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b="1" smtClean="0"/>
              <a:t>	</a:t>
            </a:r>
            <a:r>
              <a:rPr lang="en-US" altLang="en-US" sz="2800" b="1" smtClean="0">
                <a:solidFill>
                  <a:srgbClr val="00CC00"/>
                </a:solidFill>
              </a:rPr>
              <a:t>Operating techniques</a:t>
            </a:r>
            <a:r>
              <a:rPr lang="en-US" altLang="en-US" sz="2800" b="1" smtClean="0"/>
              <a:t>:  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b="1" smtClean="0"/>
              <a:t>	1. optical,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b="1" smtClean="0"/>
              <a:t>	2. electrical, 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b="1" smtClean="0"/>
              <a:t>	3. resonance oscillation, and 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b="1" smtClean="0"/>
              <a:t>	4. beta absorption.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endParaRPr lang="en-US" altLang="en-US" sz="2800" b="1" smtClean="0"/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b="1" smtClean="0"/>
              <a:t>	See Table 17.2.  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smtClean="0"/>
              <a:t>Table 17.2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7" t="38622" r="29137" b="28206"/>
          <a:stretch>
            <a:fillRect/>
          </a:stretch>
        </p:blipFill>
        <p:spPr bwMode="auto">
          <a:xfrm>
            <a:off x="354013" y="1828800"/>
            <a:ext cx="8636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228600"/>
            <a:ext cx="8510588" cy="12192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b="1" smtClean="0"/>
              <a:t>   DIRECT-READING METERS	</a:t>
            </a:r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0" y="1524000"/>
            <a:ext cx="8991600" cy="53340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algn="just">
              <a:buFont typeface="Wingdings" pitchFamily="2" charset="2"/>
              <a:buNone/>
            </a:pPr>
            <a:r>
              <a:rPr lang="en-US" altLang="en-US" b="1" smtClean="0"/>
              <a:t>	Provide </a:t>
            </a:r>
            <a:r>
              <a:rPr lang="en-US" altLang="en-US" b="1" smtClean="0">
                <a:solidFill>
                  <a:srgbClr val="B50069"/>
                </a:solidFill>
              </a:rPr>
              <a:t>immediate data</a:t>
            </a:r>
            <a:r>
              <a:rPr lang="en-US" altLang="en-US" b="1" smtClean="0"/>
              <a:t> temporally resolved into short-time intervals.  </a:t>
            </a:r>
            <a:r>
              <a:rPr lang="en-US" altLang="en-US" b="1" smtClean="0">
                <a:solidFill>
                  <a:srgbClr val="0070C0"/>
                </a:solidFill>
              </a:rPr>
              <a:t>Personal monitoring</a:t>
            </a:r>
            <a:r>
              <a:rPr lang="en-US" altLang="en-US" b="1" smtClean="0"/>
              <a:t>.  Direct-reading monitors can profile </a:t>
            </a:r>
            <a:r>
              <a:rPr lang="en-US" altLang="en-US" b="1" smtClean="0">
                <a:solidFill>
                  <a:srgbClr val="00CC00"/>
                </a:solidFill>
              </a:rPr>
              <a:t>fluctuations in contaminant concentrations</a:t>
            </a:r>
            <a:r>
              <a:rPr lang="en-US" altLang="en-US" b="1" smtClean="0"/>
              <a:t>.  </a:t>
            </a:r>
          </a:p>
          <a:p>
            <a:pPr algn="just">
              <a:buFont typeface="Wingdings" pitchFamily="2" charset="2"/>
              <a:buNone/>
            </a:pPr>
            <a:r>
              <a:rPr lang="en-US" altLang="en-US" b="1" smtClean="0"/>
              <a:t>	Data can be used to </a:t>
            </a:r>
            <a:r>
              <a:rPr lang="en-US" altLang="en-US" b="1" smtClean="0">
                <a:solidFill>
                  <a:srgbClr val="B50069"/>
                </a:solidFill>
              </a:rPr>
              <a:t>estimate instantaneous exposures, short-term exposures, and time integrated exposures</a:t>
            </a:r>
            <a:r>
              <a:rPr lang="en-US" altLang="en-US" b="1" smtClean="0"/>
              <a:t> to compare with </a:t>
            </a:r>
            <a:r>
              <a:rPr lang="en-US" altLang="en-US" b="1" smtClean="0">
                <a:solidFill>
                  <a:srgbClr val="0070C0"/>
                </a:solidFill>
              </a:rPr>
              <a:t>Ceiling limits, STELs, and TWAs</a:t>
            </a:r>
            <a:r>
              <a:rPr lang="en-US" altLang="en-US" b="1" smtClean="0"/>
              <a:t>, respectively.  </a:t>
            </a:r>
          </a:p>
          <a:p>
            <a:pPr algn="just">
              <a:buFont typeface="Wingdings" pitchFamily="2" charset="2"/>
              <a:buNone/>
            </a:pPr>
            <a:r>
              <a:rPr lang="en-US" altLang="en-US" b="1" smtClean="0"/>
              <a:t>	Educational/motivation tools.</a:t>
            </a:r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1660</TotalTime>
  <Pages>48</Pages>
  <Words>187</Words>
  <Application>Microsoft Office PowerPoint</Application>
  <PresentationFormat>On-screen Show (4:3)</PresentationFormat>
  <Paragraphs>229</Paragraphs>
  <Slides>50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Arial</vt:lpstr>
      <vt:lpstr>Tw Cen MT</vt:lpstr>
      <vt:lpstr>Wingdings</vt:lpstr>
      <vt:lpstr>Wingdings 2</vt:lpstr>
      <vt:lpstr>Times New Roman</vt:lpstr>
      <vt:lpstr>Median</vt:lpstr>
      <vt:lpstr>INDUSTRIAL HYGIENE    DIRECT-READING INSTRUMENTS FOR GASES, VAPORS, AND AEROSOLS</vt:lpstr>
      <vt:lpstr>DIRECT-READING INSTRUMENTS</vt:lpstr>
      <vt:lpstr>REAL-TIME MONITORS</vt:lpstr>
      <vt:lpstr>DIRECT-READING UNITS </vt:lpstr>
      <vt:lpstr>   DIRECT-READING METERS </vt:lpstr>
      <vt:lpstr>Table 17.1</vt:lpstr>
      <vt:lpstr>AEROSOL DETERMINATIONS </vt:lpstr>
      <vt:lpstr>Table 17.2</vt:lpstr>
      <vt:lpstr>   DIRECT-READING METERS </vt:lpstr>
      <vt:lpstr>   DIRECT-READING UNIT USES </vt:lpstr>
      <vt:lpstr>   UNIT SELECTION </vt:lpstr>
      <vt:lpstr>   OTHER CONSIDERATIONS</vt:lpstr>
      <vt:lpstr>   SOURCES OF ERROR</vt:lpstr>
      <vt:lpstr>   AEROSOL MEASUREMENTS</vt:lpstr>
      <vt:lpstr> ELECTROCHEMICAL SENSORS</vt:lpstr>
      <vt:lpstr>Figure 17.1</vt:lpstr>
      <vt:lpstr> COMBUSTIBLE GASES</vt:lpstr>
      <vt:lpstr> OTHER CONSIDERATIONS</vt:lpstr>
      <vt:lpstr> COMBUSTIBLE GAS INDICATORS (CGI)</vt:lpstr>
      <vt:lpstr> CGI AS A SAFETY METER</vt:lpstr>
      <vt:lpstr> CGI OPERATION</vt:lpstr>
      <vt:lpstr>Figure 17.2</vt:lpstr>
      <vt:lpstr> CGI OPERATION –   THERMAL CONDUCTIVITY</vt:lpstr>
      <vt:lpstr> CGI MEASUREMENTS </vt:lpstr>
      <vt:lpstr> CGI LIMITATIONS </vt:lpstr>
      <vt:lpstr> METALLIC OXIDE SEMICONDUCTOR SENSORS</vt:lpstr>
      <vt:lpstr> PHOTOIONIZATION DETECTORS (PIDs)</vt:lpstr>
      <vt:lpstr>Table 17.4</vt:lpstr>
      <vt:lpstr> PID ISSUES</vt:lpstr>
      <vt:lpstr> PID MEASUREMENTS</vt:lpstr>
      <vt:lpstr> FLAME IONIZATION DETECTORS (FIDs)</vt:lpstr>
      <vt:lpstr> FID ISSUES</vt:lpstr>
      <vt:lpstr> INFRARED (IR) GAS ANALYZERS</vt:lpstr>
      <vt:lpstr> IR ISSUES</vt:lpstr>
      <vt:lpstr> PHOTOACOUSTIC ANALYZERS (PAS)</vt:lpstr>
      <vt:lpstr> GAS CHROMATOGRAPHY (GC)</vt:lpstr>
      <vt:lpstr>Figure 17.8</vt:lpstr>
      <vt:lpstr> GC DETECTORS</vt:lpstr>
      <vt:lpstr> FOURIER TRANSFORM IR (FTIR)</vt:lpstr>
      <vt:lpstr> DETECTOR TUBES</vt:lpstr>
      <vt:lpstr> DETECTOR TUBES</vt:lpstr>
      <vt:lpstr> DETECTOR TUBE USE</vt:lpstr>
      <vt:lpstr> DETECTOR TUBE USE</vt:lpstr>
      <vt:lpstr> DETECTOR TUBE LIMITATIONS</vt:lpstr>
      <vt:lpstr> DETECTOR TUBES</vt:lpstr>
      <vt:lpstr> OPTICAL PARTICLE COUNTER</vt:lpstr>
      <vt:lpstr> CONDENSATION NUCLEUS COUNTER</vt:lpstr>
      <vt:lpstr> MULTIPLE PARTICLE MONITORS</vt:lpstr>
      <vt:lpstr> FIBROUS AEROSOL MONITORS (FAMs) </vt:lpstr>
      <vt:lpstr>OTHERS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WORKPLACE EXPOSURE ASSESSMENT AND FIELD MONITORING STRATEGIES</dc:title>
  <dc:creator>Jan Koehn</dc:creator>
  <cp:lastModifiedBy>JKInc - Front Office</cp:lastModifiedBy>
  <cp:revision>50</cp:revision>
  <cp:lastPrinted>1999-03-15T22:07:36Z</cp:lastPrinted>
  <dcterms:created xsi:type="dcterms:W3CDTF">1999-03-15T22:18:38Z</dcterms:created>
  <dcterms:modified xsi:type="dcterms:W3CDTF">2015-03-23T18:17:18Z</dcterms:modified>
</cp:coreProperties>
</file>